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slideshow.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slideLayouts/slideLayout11.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 id="2147483666" r:id="rId5"/>
    <p:sldMasterId id="2147483672" r:id="rId6"/>
  </p:sldMasterIdLst>
  <p:notesMasterIdLst>
    <p:notesMasterId r:id="rId18"/>
  </p:notesMasterIdLst>
  <p:sldIdLst>
    <p:sldId id="265" r:id="rId7"/>
    <p:sldId id="547" r:id="rId8"/>
    <p:sldId id="308" r:id="rId9"/>
    <p:sldId id="260" r:id="rId10"/>
    <p:sldId id="271" r:id="rId11"/>
    <p:sldId id="269" r:id="rId12"/>
    <p:sldId id="270" r:id="rId13"/>
    <p:sldId id="272" r:id="rId14"/>
    <p:sldId id="275" r:id="rId15"/>
    <p:sldId id="258" r:id="rId16"/>
    <p:sldId id="257" r:id="rId17"/>
  </p:sldIdLst>
  <p:sldSz cx="12192000" cy="6858000"/>
  <p:notesSz cx="7104063" cy="10234613"/>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8F8BF433-598E-699F-300D-931846AD1327}" name="Nikki Davies (Public Health Wales)" initials="NW" userId="S::nikki.davies4@wales.nhs.uk::fd16ca45-16b5-4d05-a5d2-26592e023e66" providerId="AD"/>
  <p188:author id="{ED70B4B4-869B-1FD7-2CBE-61A23BF16967}" name="Kathryn Harris (Public Health Wales - Matrix House)" initials="KH" userId="S::Kathryn.Harris4@wales.nhs.uk::b042ac82-3f83-43f1-a5c7-c68fbf9b8e27" providerId="AD"/>
</p188: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C8F477F7-1447-42D5-B02F-0E1F4A5F0282}" v="44" dt="2026-08-04T13:12:36.41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447" autoAdjust="0"/>
  </p:normalViewPr>
  <p:slideViewPr>
    <p:cSldViewPr snapToGrid="0">
      <p:cViewPr varScale="1">
        <p:scale>
          <a:sx n="57" d="100"/>
          <a:sy n="57" d="100"/>
        </p:scale>
        <p:origin x="28" y="3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2.xml"/><Relationship Id="rId13" Type="http://schemas.openxmlformats.org/officeDocument/2006/relationships/slide" Target="slides/slide7.xml"/><Relationship Id="rId18"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theme" Target="theme/theme1.xml"/><Relationship Id="rId7" Type="http://schemas.openxmlformats.org/officeDocument/2006/relationships/slide" Target="slides/slide1.xml"/><Relationship Id="rId12" Type="http://schemas.openxmlformats.org/officeDocument/2006/relationships/slide" Target="slides/slide6.xml"/><Relationship Id="rId17" Type="http://schemas.openxmlformats.org/officeDocument/2006/relationships/slide" Target="slides/slide11.xml"/><Relationship Id="rId2" Type="http://schemas.openxmlformats.org/officeDocument/2006/relationships/customXml" Target="../customXml/item2.xml"/><Relationship Id="rId16" Type="http://schemas.openxmlformats.org/officeDocument/2006/relationships/slide" Target="slides/slide10.xml"/><Relationship Id="rId20"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5.xml"/><Relationship Id="rId24" Type="http://schemas.microsoft.com/office/2018/10/relationships/authors" Target="authors.xml"/><Relationship Id="rId5" Type="http://schemas.openxmlformats.org/officeDocument/2006/relationships/slideMaster" Target="slideMasters/slideMaster2.xml"/><Relationship Id="rId15" Type="http://schemas.openxmlformats.org/officeDocument/2006/relationships/slide" Target="slides/slide9.xml"/><Relationship Id="rId23" Type="http://schemas.microsoft.com/office/2015/10/relationships/revisionInfo" Target="revisionInfo.xml"/><Relationship Id="rId10" Type="http://schemas.openxmlformats.org/officeDocument/2006/relationships/slide" Target="slides/slide4.xml"/><Relationship Id="rId19"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3078427" cy="513508"/>
          </a:xfrm>
          <a:prstGeom prst="rect">
            <a:avLst/>
          </a:prstGeom>
        </p:spPr>
        <p:txBody>
          <a:bodyPr vert="horz" lIns="94796" tIns="47398" rIns="94796" bIns="47398" rtlCol="0"/>
          <a:lstStyle>
            <a:lvl1pPr algn="l">
              <a:defRPr sz="1200"/>
            </a:lvl1pPr>
          </a:lstStyle>
          <a:p>
            <a:endParaRPr lang="en-GB"/>
          </a:p>
        </p:txBody>
      </p:sp>
      <p:sp>
        <p:nvSpPr>
          <p:cNvPr id="3" name="Date Placeholder 2"/>
          <p:cNvSpPr>
            <a:spLocks noGrp="1"/>
          </p:cNvSpPr>
          <p:nvPr>
            <p:ph type="dt" idx="1"/>
          </p:nvPr>
        </p:nvSpPr>
        <p:spPr>
          <a:xfrm>
            <a:off x="4023993" y="0"/>
            <a:ext cx="3078427" cy="513508"/>
          </a:xfrm>
          <a:prstGeom prst="rect">
            <a:avLst/>
          </a:prstGeom>
        </p:spPr>
        <p:txBody>
          <a:bodyPr vert="horz" lIns="94796" tIns="47398" rIns="94796" bIns="47398" rtlCol="0"/>
          <a:lstStyle>
            <a:lvl1pPr algn="r">
              <a:defRPr sz="1200"/>
            </a:lvl1pPr>
          </a:lstStyle>
          <a:p>
            <a:fld id="{AC7AE9F2-2975-4589-9F75-3E5E3EB2FB57}" type="datetimeFigureOut">
              <a:rPr lang="en-GB" smtClean="0"/>
              <a:t>04/08/2026</a:t>
            </a:fld>
            <a:endParaRPr lang="en-GB"/>
          </a:p>
        </p:txBody>
      </p:sp>
      <p:sp>
        <p:nvSpPr>
          <p:cNvPr id="4" name="Slide Image Placeholder 3"/>
          <p:cNvSpPr>
            <a:spLocks noGrp="1" noRot="1" noChangeAspect="1"/>
          </p:cNvSpPr>
          <p:nvPr>
            <p:ph type="sldImg" idx="2"/>
          </p:nvPr>
        </p:nvSpPr>
        <p:spPr>
          <a:xfrm>
            <a:off x="481013" y="1279525"/>
            <a:ext cx="6142037" cy="3454400"/>
          </a:xfrm>
          <a:prstGeom prst="rect">
            <a:avLst/>
          </a:prstGeom>
          <a:noFill/>
          <a:ln w="12700">
            <a:solidFill>
              <a:prstClr val="black"/>
            </a:solidFill>
          </a:ln>
        </p:spPr>
        <p:txBody>
          <a:bodyPr vert="horz" lIns="94796" tIns="47398" rIns="94796" bIns="47398" rtlCol="0" anchor="ctr"/>
          <a:lstStyle/>
          <a:p>
            <a:endParaRPr lang="en-GB"/>
          </a:p>
        </p:txBody>
      </p:sp>
      <p:sp>
        <p:nvSpPr>
          <p:cNvPr id="5" name="Notes Placeholder 4"/>
          <p:cNvSpPr>
            <a:spLocks noGrp="1"/>
          </p:cNvSpPr>
          <p:nvPr>
            <p:ph type="body" sz="quarter" idx="3"/>
          </p:nvPr>
        </p:nvSpPr>
        <p:spPr>
          <a:xfrm>
            <a:off x="710407" y="4925407"/>
            <a:ext cx="5683250" cy="4029879"/>
          </a:xfrm>
          <a:prstGeom prst="rect">
            <a:avLst/>
          </a:prstGeom>
        </p:spPr>
        <p:txBody>
          <a:bodyPr vert="horz" lIns="94796" tIns="47398" rIns="94796" bIns="47398"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1" y="9721107"/>
            <a:ext cx="3078427" cy="513507"/>
          </a:xfrm>
          <a:prstGeom prst="rect">
            <a:avLst/>
          </a:prstGeom>
        </p:spPr>
        <p:txBody>
          <a:bodyPr vert="horz" lIns="94796" tIns="47398" rIns="94796" bIns="47398" rtlCol="0" anchor="b"/>
          <a:lstStyle>
            <a:lvl1pPr algn="l">
              <a:defRPr sz="1200"/>
            </a:lvl1pPr>
          </a:lstStyle>
          <a:p>
            <a:endParaRPr lang="en-GB"/>
          </a:p>
        </p:txBody>
      </p:sp>
      <p:sp>
        <p:nvSpPr>
          <p:cNvPr id="7" name="Slide Number Placeholder 6"/>
          <p:cNvSpPr>
            <a:spLocks noGrp="1"/>
          </p:cNvSpPr>
          <p:nvPr>
            <p:ph type="sldNum" sz="quarter" idx="5"/>
          </p:nvPr>
        </p:nvSpPr>
        <p:spPr>
          <a:xfrm>
            <a:off x="4023993" y="9721107"/>
            <a:ext cx="3078427" cy="513507"/>
          </a:xfrm>
          <a:prstGeom prst="rect">
            <a:avLst/>
          </a:prstGeom>
        </p:spPr>
        <p:txBody>
          <a:bodyPr vert="horz" lIns="94796" tIns="47398" rIns="94796" bIns="47398" rtlCol="0" anchor="b"/>
          <a:lstStyle>
            <a:lvl1pPr algn="r">
              <a:defRPr sz="1200"/>
            </a:lvl1pPr>
          </a:lstStyle>
          <a:p>
            <a:fld id="{2E5961C2-F743-4481-ACCE-E2A746E7D899}" type="slidenum">
              <a:rPr lang="en-GB" smtClean="0"/>
              <a:t>‹#›</a:t>
            </a:fld>
            <a:endParaRPr lang="en-GB"/>
          </a:p>
        </p:txBody>
      </p:sp>
    </p:spTree>
    <p:extLst>
      <p:ext uri="{BB962C8B-B14F-4D97-AF65-F5344CB8AC3E}">
        <p14:creationId xmlns:p14="http://schemas.microsoft.com/office/powerpoint/2010/main" val="56771037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2E5961C2-F743-4481-ACCE-E2A746E7D899}" type="slidenum">
              <a:rPr lang="en-GB" smtClean="0"/>
              <a:t>1</a:t>
            </a:fld>
            <a:endParaRPr lang="en-GB"/>
          </a:p>
        </p:txBody>
      </p:sp>
    </p:spTree>
    <p:extLst>
      <p:ext uri="{BB962C8B-B14F-4D97-AF65-F5344CB8AC3E}">
        <p14:creationId xmlns:p14="http://schemas.microsoft.com/office/powerpoint/2010/main" val="103487266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7FFD08-8809-54CC-3391-AB26C6E6DC6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DA900B5-D6E0-0FBB-E984-83E6B66A820F}"/>
              </a:ext>
            </a:extLst>
          </p:cNvPr>
          <p:cNvSpPr>
            <a:spLocks noGrp="1" noRot="1" noChangeAspect="1"/>
          </p:cNvSpPr>
          <p:nvPr>
            <p:ph type="sldImg"/>
          </p:nvPr>
        </p:nvSpPr>
        <p:spPr/>
        <p:txBody>
          <a:bodyPr/>
          <a:lstStyle/>
          <a:p>
            <a:endParaRPr lang="en-GB"/>
          </a:p>
        </p:txBody>
      </p:sp>
      <p:sp>
        <p:nvSpPr>
          <p:cNvPr id="3" name="Notes Placeholder 2">
            <a:extLst>
              <a:ext uri="{FF2B5EF4-FFF2-40B4-BE49-F238E27FC236}">
                <a16:creationId xmlns:a16="http://schemas.microsoft.com/office/drawing/2014/main" id="{D3334D62-2652-DB31-0CE3-B30BDAFAE888}"/>
              </a:ext>
            </a:extLst>
          </p:cNvPr>
          <p:cNvSpPr>
            <a:spLocks noGrp="1"/>
          </p:cNvSpPr>
          <p:nvPr>
            <p:ph type="body" idx="1"/>
          </p:nvPr>
        </p:nvSpPr>
        <p:spPr/>
        <p:txBody>
          <a:bodyPr/>
          <a:lstStyle/>
          <a:p>
            <a:r>
              <a:rPr lang="cy-GB" sz="1200" b="1" kern="1200" dirty="0">
                <a:solidFill>
                  <a:schemeClr val="tx1"/>
                </a:solidFill>
                <a:effectLst/>
                <a:latin typeface="+mn-lt"/>
                <a:ea typeface="+mn-ea"/>
                <a:cs typeface="+mn-cs"/>
              </a:rPr>
              <a:t>Nodiadau’r Hwylusydd</a:t>
            </a:r>
            <a:endParaRPr lang="en-GB" sz="1200" kern="1200" dirty="0">
              <a:solidFill>
                <a:schemeClr val="tx1"/>
              </a:solidFill>
              <a:effectLst/>
              <a:latin typeface="+mn-lt"/>
              <a:ea typeface="+mn-ea"/>
              <a:cs typeface="+mn-cs"/>
            </a:endParaRPr>
          </a:p>
          <a:p>
            <a:r>
              <a:rPr lang="cy-GB" sz="1200" kern="1200" dirty="0">
                <a:solidFill>
                  <a:schemeClr val="tx1"/>
                </a:solidFill>
                <a:effectLst/>
                <a:latin typeface="+mn-lt"/>
                <a:ea typeface="+mn-ea"/>
                <a:cs typeface="+mn-cs"/>
              </a:rPr>
              <a:t> </a:t>
            </a:r>
            <a:endParaRPr lang="en-GB" sz="1200" kern="1200" dirty="0">
              <a:solidFill>
                <a:schemeClr val="tx1"/>
              </a:solidFill>
              <a:effectLst/>
              <a:latin typeface="+mn-lt"/>
              <a:ea typeface="+mn-ea"/>
              <a:cs typeface="+mn-cs"/>
            </a:endParaRPr>
          </a:p>
          <a:p>
            <a:r>
              <a:rPr lang="cy-GB" sz="1200" kern="1200" dirty="0">
                <a:solidFill>
                  <a:schemeClr val="tx1"/>
                </a:solidFill>
                <a:effectLst/>
                <a:latin typeface="+mn-lt"/>
                <a:ea typeface="+mn-ea"/>
                <a:cs typeface="+mn-cs"/>
              </a:rPr>
              <a:t>Mae'r sleid hon yn cyflwyno pwrpas sgwrs blwch offer heddiw. Eglurwch mai'r nod yw rhoi'r wybodaeth, yr hyder a'r sgiliau ymarferol i reolwyr gefnogi gweithwyr sy'n dychwelyd i'r gwaith wrth fwydo ar y fron, yn unol â pholisi bwydo ar y fron y sefydliad (cyfeiriwch at enw polisi'r sefydliad a/neu gyfeirnod).</a:t>
            </a:r>
            <a:endParaRPr lang="en-GB" sz="1200" kern="1200" dirty="0">
              <a:solidFill>
                <a:schemeClr val="tx1"/>
              </a:solidFill>
              <a:effectLst/>
              <a:latin typeface="+mn-lt"/>
              <a:ea typeface="+mn-ea"/>
              <a:cs typeface="+mn-cs"/>
            </a:endParaRPr>
          </a:p>
          <a:p>
            <a:r>
              <a:rPr lang="cy-GB" sz="1200" kern="1200" dirty="0">
                <a:solidFill>
                  <a:schemeClr val="tx1"/>
                </a:solidFill>
                <a:effectLst/>
                <a:latin typeface="+mn-lt"/>
                <a:ea typeface="+mn-ea"/>
                <a:cs typeface="+mn-cs"/>
              </a:rPr>
              <a:t> </a:t>
            </a:r>
            <a:endParaRPr lang="en-GB" sz="1200" kern="1200" dirty="0">
              <a:solidFill>
                <a:schemeClr val="tx1"/>
              </a:solidFill>
              <a:effectLst/>
              <a:latin typeface="+mn-lt"/>
              <a:ea typeface="+mn-ea"/>
              <a:cs typeface="+mn-cs"/>
            </a:endParaRPr>
          </a:p>
          <a:p>
            <a:r>
              <a:rPr lang="cy-GB" sz="1200" kern="1200" dirty="0">
                <a:solidFill>
                  <a:schemeClr val="tx1"/>
                </a:solidFill>
                <a:effectLst/>
                <a:latin typeface="+mn-lt"/>
                <a:ea typeface="+mn-ea"/>
                <a:cs typeface="+mn-cs"/>
              </a:rPr>
              <a:t>Dechreuwch drwy egluro bod y polisi yn fwy na dogfen weithdrefnol—mae'n rhoi fframwaith clir i reolwyr ar gyfer cefnogi gweithwyr yn gyson ac yn deg. Amlinellwch yn fyr ei fod wedi'i ategu gan ddeddfwriaeth allweddol, gan gynnwys Deddf Cydraddoldeb 2010 a Deddf Iechyd a Diogelwch yn y Gwaith </a:t>
            </a:r>
            <a:r>
              <a:rPr lang="cy-GB" sz="1200" kern="1200" dirty="0" err="1">
                <a:solidFill>
                  <a:schemeClr val="tx1"/>
                </a:solidFill>
                <a:effectLst/>
                <a:latin typeface="+mn-lt"/>
                <a:ea typeface="+mn-ea"/>
                <a:cs typeface="+mn-cs"/>
              </a:rPr>
              <a:t>etc</a:t>
            </a:r>
            <a:r>
              <a:rPr lang="cy-GB" sz="1200" kern="1200" dirty="0">
                <a:solidFill>
                  <a:schemeClr val="tx1"/>
                </a:solidFill>
                <a:effectLst/>
                <a:latin typeface="+mn-lt"/>
                <a:ea typeface="+mn-ea"/>
                <a:cs typeface="+mn-cs"/>
              </a:rPr>
              <a:t> 1974, sy'n gosod cyfrifoldebau ar gyflogwyr i ystyried iechyd, diogelwch a llesiant gweithwyr sy'n bwydo ar y fron.</a:t>
            </a:r>
            <a:endParaRPr lang="en-GB" sz="1200" kern="1200" dirty="0">
              <a:solidFill>
                <a:schemeClr val="tx1"/>
              </a:solidFill>
              <a:effectLst/>
              <a:latin typeface="+mn-lt"/>
              <a:ea typeface="+mn-ea"/>
              <a:cs typeface="+mn-cs"/>
            </a:endParaRPr>
          </a:p>
          <a:p>
            <a:r>
              <a:rPr lang="cy-GB" sz="1200" kern="1200" dirty="0">
                <a:solidFill>
                  <a:schemeClr val="tx1"/>
                </a:solidFill>
                <a:effectLst/>
                <a:latin typeface="+mn-lt"/>
                <a:ea typeface="+mn-ea"/>
                <a:cs typeface="+mn-cs"/>
              </a:rPr>
              <a:t> </a:t>
            </a:r>
            <a:endParaRPr lang="en-GB" sz="1200" kern="1200" dirty="0">
              <a:solidFill>
                <a:schemeClr val="tx1"/>
              </a:solidFill>
              <a:effectLst/>
              <a:latin typeface="+mn-lt"/>
              <a:ea typeface="+mn-ea"/>
              <a:cs typeface="+mn-cs"/>
            </a:endParaRPr>
          </a:p>
          <a:p>
            <a:r>
              <a:rPr lang="cy-GB" sz="1200" kern="1200" dirty="0">
                <a:solidFill>
                  <a:schemeClr val="tx1"/>
                </a:solidFill>
                <a:effectLst/>
                <a:latin typeface="+mn-lt"/>
                <a:ea typeface="+mn-ea"/>
                <a:cs typeface="+mn-cs"/>
              </a:rPr>
              <a:t>Pwysleisiwch fod rheolwyr yn chwarae rhan hanfodol wrth sicrhau bod y polisi'n cael ei weithredu'n gyson. Dylai gweithwyr deimlo'n hyderus y byddant yn derbyn yr un lefel o gefnogaeth waeth beth fo'u tîm neu reolwr. Anogwch reolwyr i feddwl am sut beth yw cefnogaeth dda yn ymarferol, fel:</a:t>
            </a:r>
            <a:endParaRPr lang="en-GB" sz="1200" kern="1200" dirty="0">
              <a:solidFill>
                <a:schemeClr val="tx1"/>
              </a:solidFill>
              <a:effectLst/>
              <a:latin typeface="+mn-lt"/>
              <a:ea typeface="+mn-ea"/>
              <a:cs typeface="+mn-cs"/>
            </a:endParaRPr>
          </a:p>
          <a:p>
            <a:r>
              <a:rPr lang="cy-GB" sz="1200" kern="1200" dirty="0">
                <a:solidFill>
                  <a:schemeClr val="tx1"/>
                </a:solidFill>
                <a:effectLst/>
                <a:latin typeface="+mn-lt"/>
                <a:ea typeface="+mn-ea"/>
                <a:cs typeface="+mn-cs"/>
              </a:rPr>
              <a:t> </a:t>
            </a:r>
            <a:endParaRPr lang="en-GB" sz="1200" kern="1200" dirty="0">
              <a:solidFill>
                <a:schemeClr val="tx1"/>
              </a:solidFill>
              <a:effectLst/>
              <a:latin typeface="+mn-lt"/>
              <a:ea typeface="+mn-ea"/>
              <a:cs typeface="+mn-cs"/>
            </a:endParaRPr>
          </a:p>
          <a:p>
            <a:pPr lvl="0"/>
            <a:r>
              <a:rPr lang="cy-GB" sz="1200" kern="1200" dirty="0">
                <a:solidFill>
                  <a:schemeClr val="tx1"/>
                </a:solidFill>
                <a:effectLst/>
                <a:latin typeface="+mn-lt"/>
                <a:ea typeface="+mn-ea"/>
                <a:cs typeface="+mn-cs"/>
              </a:rPr>
              <a:t>trefnu lle preifat addas ar gyfer tynnu llaeth cyn i'r gweithiwr ddychwelyd i'r gwaith;</a:t>
            </a:r>
            <a:endParaRPr lang="en-GB" sz="1200" kern="1200" dirty="0">
              <a:solidFill>
                <a:schemeClr val="tx1"/>
              </a:solidFill>
              <a:effectLst/>
              <a:latin typeface="+mn-lt"/>
              <a:ea typeface="+mn-ea"/>
              <a:cs typeface="+mn-cs"/>
            </a:endParaRPr>
          </a:p>
          <a:p>
            <a:pPr lvl="0"/>
            <a:r>
              <a:rPr lang="cy-GB" sz="1200" kern="1200" dirty="0">
                <a:solidFill>
                  <a:schemeClr val="tx1"/>
                </a:solidFill>
                <a:effectLst/>
                <a:latin typeface="+mn-lt"/>
                <a:ea typeface="+mn-ea"/>
                <a:cs typeface="+mn-cs"/>
              </a:rPr>
              <a:t>trafod anghenion unigol yn ystod sgyrsiau dychwelyd i'r gwaith;</a:t>
            </a:r>
            <a:endParaRPr lang="en-GB" sz="1200" kern="1200" dirty="0">
              <a:solidFill>
                <a:schemeClr val="tx1"/>
              </a:solidFill>
              <a:effectLst/>
              <a:latin typeface="+mn-lt"/>
              <a:ea typeface="+mn-ea"/>
              <a:cs typeface="+mn-cs"/>
            </a:endParaRPr>
          </a:p>
          <a:p>
            <a:pPr lvl="0"/>
            <a:r>
              <a:rPr lang="cy-GB" sz="1200" kern="1200" dirty="0">
                <a:solidFill>
                  <a:schemeClr val="tx1"/>
                </a:solidFill>
                <a:effectLst/>
                <a:latin typeface="+mn-lt"/>
                <a:ea typeface="+mn-ea"/>
                <a:cs typeface="+mn-cs"/>
              </a:rPr>
              <a:t>cytuno ar drefniadau ymarferol gyda'i gilydd a'u hadolygu'n rheolaidd;</a:t>
            </a:r>
            <a:endParaRPr lang="en-GB" sz="1200" kern="1200" dirty="0">
              <a:solidFill>
                <a:schemeClr val="tx1"/>
              </a:solidFill>
              <a:effectLst/>
              <a:latin typeface="+mn-lt"/>
              <a:ea typeface="+mn-ea"/>
              <a:cs typeface="+mn-cs"/>
            </a:endParaRPr>
          </a:p>
          <a:p>
            <a:pPr lvl="0"/>
            <a:r>
              <a:rPr lang="cy-GB" sz="1200" kern="1200" dirty="0">
                <a:solidFill>
                  <a:schemeClr val="tx1"/>
                </a:solidFill>
                <a:effectLst/>
                <a:latin typeface="+mn-lt"/>
                <a:ea typeface="+mn-ea"/>
                <a:cs typeface="+mn-cs"/>
              </a:rPr>
              <a:t>cyfathrebu’n briodol â’r tîm ehangach lle bo angen i greu dealltwriaeth a lleihau rhwystrau diangen.</a:t>
            </a:r>
            <a:endParaRPr lang="en-GB" sz="1200" kern="1200" dirty="0">
              <a:solidFill>
                <a:schemeClr val="tx1"/>
              </a:solidFill>
              <a:effectLst/>
              <a:latin typeface="+mn-lt"/>
              <a:ea typeface="+mn-ea"/>
              <a:cs typeface="+mn-cs"/>
            </a:endParaRPr>
          </a:p>
          <a:p>
            <a:r>
              <a:rPr lang="cy-GB" sz="1200" kern="1200" dirty="0">
                <a:solidFill>
                  <a:schemeClr val="tx1"/>
                </a:solidFill>
                <a:effectLst/>
                <a:latin typeface="+mn-lt"/>
                <a:ea typeface="+mn-ea"/>
                <a:cs typeface="+mn-cs"/>
              </a:rPr>
              <a:t> </a:t>
            </a:r>
            <a:endParaRPr lang="en-GB" sz="1200" kern="1200" dirty="0">
              <a:solidFill>
                <a:schemeClr val="tx1"/>
              </a:solidFill>
              <a:effectLst/>
              <a:latin typeface="+mn-lt"/>
              <a:ea typeface="+mn-ea"/>
              <a:cs typeface="+mn-cs"/>
            </a:endParaRPr>
          </a:p>
          <a:p>
            <a:r>
              <a:rPr lang="cy-GB" sz="1200" kern="1200" dirty="0">
                <a:solidFill>
                  <a:schemeClr val="tx1"/>
                </a:solidFill>
                <a:effectLst/>
                <a:latin typeface="+mn-lt"/>
                <a:ea typeface="+mn-ea"/>
                <a:cs typeface="+mn-cs"/>
              </a:rPr>
              <a:t>Pwysleisiwch fod creu diwylliant cefnogol yn y gweithle yr un mor bwysig â dilyn y polisi. Pan gaiff bwydo ar y fron ei gydnabod fel rhan arferol o ddychwelyd i'r gwaith, mae gweithwyr yn fwy tebygol o deimlo'n gyfforddus yn trafod eu hanghenion a chael mynediad at y gefnogaeth sydd ar gael. Gall diwylliant cadarnhaol leihau stigma, gwella llesiant staff, cynyddu cyfraddau cadw staff a dangos ymrwymiad y sefydliad i gydraddoldeb, cynhwysiant ac arweinyddiaeth dosturiol.</a:t>
            </a:r>
            <a:endParaRPr lang="en-GB" sz="1200" kern="1200" dirty="0">
              <a:solidFill>
                <a:schemeClr val="tx1"/>
              </a:solidFill>
              <a:effectLst/>
              <a:latin typeface="+mn-lt"/>
              <a:ea typeface="+mn-ea"/>
              <a:cs typeface="+mn-cs"/>
            </a:endParaRPr>
          </a:p>
          <a:p>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cy-GB" sz="1200" kern="1200" dirty="0">
                <a:solidFill>
                  <a:schemeClr val="tx1"/>
                </a:solidFill>
                <a:effectLst/>
                <a:latin typeface="+mn-lt"/>
                <a:ea typeface="+mn-ea"/>
                <a:cs typeface="+mn-cs"/>
              </a:rPr>
              <a:t>Dewch i gloi drwy atgoffa cyfranogwyr na ddylid ystyried cefnogi gweithwyr sy'n bwydo ar y fron fel tasg weinyddol ychwanegol. Yn hytrach, mae'n gyfle i ddangos arweinyddiaeth dosturiol, cynnal gwerthoedd y GIG a helpu gweithwyr i gydbwyso eu cyfrifoldebau gwaith a theuluol yn llwyddiannus.</a:t>
            </a:r>
            <a:endParaRPr lang="en-GB" sz="1200" kern="1200" dirty="0">
              <a:solidFill>
                <a:schemeClr val="tx1"/>
              </a:solidFill>
              <a:effectLst/>
              <a:latin typeface="+mn-lt"/>
              <a:ea typeface="+mn-ea"/>
              <a:cs typeface="+mn-cs"/>
            </a:endParaRPr>
          </a:p>
          <a:p>
            <a:endParaRPr lang="en-GB" dirty="0"/>
          </a:p>
        </p:txBody>
      </p:sp>
      <p:sp>
        <p:nvSpPr>
          <p:cNvPr id="4" name="Slide Number Placeholder 3">
            <a:extLst>
              <a:ext uri="{FF2B5EF4-FFF2-40B4-BE49-F238E27FC236}">
                <a16:creationId xmlns:a16="http://schemas.microsoft.com/office/drawing/2014/main" id="{4CF6FFF4-513A-D306-FFFA-336F66A42195}"/>
              </a:ext>
            </a:extLst>
          </p:cNvPr>
          <p:cNvSpPr>
            <a:spLocks noGrp="1"/>
          </p:cNvSpPr>
          <p:nvPr>
            <p:ph type="sldNum" sz="quarter" idx="5"/>
          </p:nvPr>
        </p:nvSpPr>
        <p:spPr/>
        <p:txBody>
          <a:bodyPr/>
          <a:lstStyle/>
          <a:p>
            <a:fld id="{2E5961C2-F743-4481-ACCE-E2A746E7D899}" type="slidenum">
              <a:rPr lang="en-GB" smtClean="0"/>
              <a:t>2</a:t>
            </a:fld>
            <a:endParaRPr lang="en-GB"/>
          </a:p>
        </p:txBody>
      </p:sp>
    </p:spTree>
    <p:extLst>
      <p:ext uri="{BB962C8B-B14F-4D97-AF65-F5344CB8AC3E}">
        <p14:creationId xmlns:p14="http://schemas.microsoft.com/office/powerpoint/2010/main" val="69909107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4B0D656-A98F-EFA4-5D88-53467849F1A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0DC747D-26AF-9097-D716-ACA750867699}"/>
              </a:ext>
            </a:extLst>
          </p:cNvPr>
          <p:cNvSpPr>
            <a:spLocks noGrp="1" noRot="1" noChangeAspect="1"/>
          </p:cNvSpPr>
          <p:nvPr>
            <p:ph type="sldImg"/>
          </p:nvPr>
        </p:nvSpPr>
        <p:spPr/>
        <p:txBody>
          <a:bodyPr/>
          <a:lstStyle/>
          <a:p>
            <a:endParaRPr lang="en-GB"/>
          </a:p>
        </p:txBody>
      </p:sp>
      <p:sp>
        <p:nvSpPr>
          <p:cNvPr id="3" name="Notes Placeholder 2">
            <a:extLst>
              <a:ext uri="{FF2B5EF4-FFF2-40B4-BE49-F238E27FC236}">
                <a16:creationId xmlns:a16="http://schemas.microsoft.com/office/drawing/2014/main" id="{E5CF21AD-519A-6C09-5F21-30A3A5556BE7}"/>
              </a:ext>
            </a:extLst>
          </p:cNvPr>
          <p:cNvSpPr>
            <a:spLocks noGrp="1"/>
          </p:cNvSpPr>
          <p:nvPr>
            <p:ph type="body" idx="1"/>
          </p:nvPr>
        </p:nvSpPr>
        <p:spPr/>
        <p:txBody>
          <a:bodyPr/>
          <a:lstStyle/>
          <a:p>
            <a:r>
              <a:rPr lang="cy-GB" sz="1200" b="1" kern="1200" dirty="0">
                <a:solidFill>
                  <a:schemeClr val="tx1"/>
                </a:solidFill>
                <a:effectLst/>
                <a:latin typeface="+mn-lt"/>
                <a:ea typeface="+mn-ea"/>
                <a:cs typeface="+mn-cs"/>
              </a:rPr>
              <a:t>Nodiadau’r Hwylusydd</a:t>
            </a:r>
            <a:endParaRPr lang="en-GB" sz="1200" kern="1200" dirty="0">
              <a:solidFill>
                <a:schemeClr val="tx1"/>
              </a:solidFill>
              <a:effectLst/>
              <a:latin typeface="+mn-lt"/>
              <a:ea typeface="+mn-ea"/>
              <a:cs typeface="+mn-cs"/>
            </a:endParaRPr>
          </a:p>
          <a:p>
            <a:r>
              <a:rPr lang="cy-GB" sz="1200" kern="1200" dirty="0">
                <a:solidFill>
                  <a:schemeClr val="tx1"/>
                </a:solidFill>
                <a:effectLst/>
                <a:latin typeface="+mn-lt"/>
                <a:ea typeface="+mn-ea"/>
                <a:cs typeface="+mn-cs"/>
              </a:rPr>
              <a:t>Mae'r sleid hon yn amlinellu'r cyfrifoldebau cyfreithiol a'r polisïau sefydliadol sy'n cefnogi gweithwyr sy'n bwydo ar y fron pan fyddant yn dychwelyd i'r gwaith. Eglurwch fod deall y fframwaith hwn yn helpu rheolwyr i wneud penderfyniadau ar sail gwybodaeth, cefnogi gweithwyr yn gyson a sicrhau </a:t>
            </a:r>
            <a:r>
              <a:rPr lang="cy-GB" sz="1200" kern="1200" dirty="0" err="1">
                <a:solidFill>
                  <a:schemeClr val="tx1"/>
                </a:solidFill>
                <a:effectLst/>
                <a:latin typeface="+mn-lt"/>
                <a:ea typeface="+mn-ea"/>
                <a:cs typeface="+mn-cs"/>
              </a:rPr>
              <a:t>cydymffurfedd</a:t>
            </a:r>
            <a:r>
              <a:rPr lang="cy-GB" sz="1200" kern="1200" dirty="0">
                <a:solidFill>
                  <a:schemeClr val="tx1"/>
                </a:solidFill>
                <a:effectLst/>
                <a:latin typeface="+mn-lt"/>
                <a:ea typeface="+mn-ea"/>
                <a:cs typeface="+mn-cs"/>
              </a:rPr>
              <a:t> â deddfwriaeth a pholisi'r sefydliad.</a:t>
            </a:r>
            <a:endParaRPr lang="en-GB" sz="1200" kern="1200" dirty="0">
              <a:solidFill>
                <a:schemeClr val="tx1"/>
              </a:solidFill>
              <a:effectLst/>
              <a:latin typeface="+mn-lt"/>
              <a:ea typeface="+mn-ea"/>
              <a:cs typeface="+mn-cs"/>
            </a:endParaRPr>
          </a:p>
          <a:p>
            <a:r>
              <a:rPr lang="cy-GB" sz="1200" kern="1200" dirty="0">
                <a:solidFill>
                  <a:schemeClr val="tx1"/>
                </a:solidFill>
                <a:effectLst/>
                <a:latin typeface="+mn-lt"/>
                <a:ea typeface="+mn-ea"/>
                <a:cs typeface="+mn-cs"/>
              </a:rPr>
              <a:t> </a:t>
            </a:r>
            <a:endParaRPr lang="en-GB" sz="1200" kern="1200" dirty="0">
              <a:solidFill>
                <a:schemeClr val="tx1"/>
              </a:solidFill>
              <a:effectLst/>
              <a:latin typeface="+mn-lt"/>
              <a:ea typeface="+mn-ea"/>
              <a:cs typeface="+mn-cs"/>
            </a:endParaRPr>
          </a:p>
          <a:p>
            <a:r>
              <a:rPr lang="cy-GB" sz="1200" kern="1200" dirty="0">
                <a:solidFill>
                  <a:schemeClr val="tx1"/>
                </a:solidFill>
                <a:effectLst/>
                <a:latin typeface="+mn-lt"/>
                <a:ea typeface="+mn-ea"/>
                <a:cs typeface="+mn-cs"/>
              </a:rPr>
              <a:t>Dechreuwch drwy dynnu sylw at </a:t>
            </a:r>
            <a:r>
              <a:rPr lang="cy-GB" sz="1200" b="1" kern="1200" dirty="0">
                <a:solidFill>
                  <a:schemeClr val="tx1"/>
                </a:solidFill>
                <a:effectLst/>
                <a:latin typeface="+mn-lt"/>
                <a:ea typeface="+mn-ea"/>
                <a:cs typeface="+mn-cs"/>
              </a:rPr>
              <a:t>Ddeddf Cydraddoldeb 2010</a:t>
            </a:r>
            <a:r>
              <a:rPr lang="cy-GB" sz="1200" kern="1200" dirty="0">
                <a:solidFill>
                  <a:schemeClr val="tx1"/>
                </a:solidFill>
                <a:effectLst/>
                <a:latin typeface="+mn-lt"/>
                <a:ea typeface="+mn-ea"/>
                <a:cs typeface="+mn-cs"/>
              </a:rPr>
              <a:t>. Eglurwch fod gweithwyr yn cael eu hamddiffyn rhag gwahaniaethu sy'n gysylltiedig â beichiogrwydd a mamolaeth. Mae hyn yn golygu y dylai rheolwyr sicrhau nad yw gweithwyr sy'n bwydo ar y fron neu'n tynnu llaeth o’r fron yn cael eu trin yn llai ffafriol oherwydd eu hanghenion. Mae rhoi cefnogaeth briodol a gwneud addasiadau rhesymol lle bo angen yn helpu i sicrhau bod gweithwyr yn cael eu trin yn deg ac ag urddas.</a:t>
            </a:r>
            <a:endParaRPr lang="en-GB" sz="1200" kern="1200" dirty="0">
              <a:solidFill>
                <a:schemeClr val="tx1"/>
              </a:solidFill>
              <a:effectLst/>
              <a:latin typeface="+mn-lt"/>
              <a:ea typeface="+mn-ea"/>
              <a:cs typeface="+mn-cs"/>
            </a:endParaRPr>
          </a:p>
          <a:p>
            <a:r>
              <a:rPr lang="cy-GB" sz="1200" kern="1200" dirty="0">
                <a:solidFill>
                  <a:schemeClr val="tx1"/>
                </a:solidFill>
                <a:effectLst/>
                <a:latin typeface="+mn-lt"/>
                <a:ea typeface="+mn-ea"/>
                <a:cs typeface="+mn-cs"/>
              </a:rPr>
              <a:t> </a:t>
            </a:r>
            <a:endParaRPr lang="en-GB" sz="1200" kern="1200" dirty="0">
              <a:solidFill>
                <a:schemeClr val="tx1"/>
              </a:solidFill>
              <a:effectLst/>
              <a:latin typeface="+mn-lt"/>
              <a:ea typeface="+mn-ea"/>
              <a:cs typeface="+mn-cs"/>
            </a:endParaRPr>
          </a:p>
          <a:p>
            <a:r>
              <a:rPr lang="cy-GB" sz="1200" kern="1200" dirty="0">
                <a:solidFill>
                  <a:schemeClr val="tx1"/>
                </a:solidFill>
                <a:effectLst/>
                <a:latin typeface="+mn-lt"/>
                <a:ea typeface="+mn-ea"/>
                <a:cs typeface="+mn-cs"/>
              </a:rPr>
              <a:t>Nesaf, trafodwch </a:t>
            </a:r>
            <a:r>
              <a:rPr lang="cy-GB" sz="1200" b="1" kern="1200" dirty="0">
                <a:solidFill>
                  <a:schemeClr val="tx1"/>
                </a:solidFill>
                <a:effectLst/>
                <a:latin typeface="+mn-lt"/>
                <a:ea typeface="+mn-ea"/>
                <a:cs typeface="+mn-cs"/>
              </a:rPr>
              <a:t>Ddeddf Iechyd a Diogelwch yn y Gwaith </a:t>
            </a:r>
            <a:r>
              <a:rPr lang="cy-GB" sz="1200" b="1" kern="1200" dirty="0" err="1">
                <a:solidFill>
                  <a:schemeClr val="tx1"/>
                </a:solidFill>
                <a:effectLst/>
                <a:latin typeface="+mn-lt"/>
                <a:ea typeface="+mn-ea"/>
                <a:cs typeface="+mn-cs"/>
              </a:rPr>
              <a:t>etc</a:t>
            </a:r>
            <a:r>
              <a:rPr lang="cy-GB" sz="1200" b="1" kern="1200" dirty="0">
                <a:solidFill>
                  <a:schemeClr val="tx1"/>
                </a:solidFill>
                <a:effectLst/>
                <a:latin typeface="+mn-lt"/>
                <a:ea typeface="+mn-ea"/>
                <a:cs typeface="+mn-cs"/>
              </a:rPr>
              <a:t> 1974.</a:t>
            </a:r>
            <a:r>
              <a:rPr lang="cy-GB" sz="1200" kern="1200" dirty="0">
                <a:solidFill>
                  <a:schemeClr val="tx1"/>
                </a:solidFill>
                <a:effectLst/>
                <a:latin typeface="+mn-lt"/>
                <a:ea typeface="+mn-ea"/>
                <a:cs typeface="+mn-cs"/>
              </a:rPr>
              <a:t> Eglurwch fod gan gyflogwyr ddyletswydd i roi amgylchedd gwaith diogel i bob gweithiwr, gan gynnwys y rhai sy'n bwydo ar y fron. Efallai y bydd angen i reolwyr ystyried risgiau yn y gweithle megis dod i gysylltiad â sylweddau peryglus, heintiau, ymbelydredd, gwres gormodol neu dasgau sy'n gofyn llawer yn gorfforol. Lle nodir risgiau, dylid eu hasesu a rhoi mesurau rheoli priodol ar waith.</a:t>
            </a:r>
            <a:endParaRPr lang="en-GB" sz="1200" kern="1200" dirty="0">
              <a:solidFill>
                <a:schemeClr val="tx1"/>
              </a:solidFill>
              <a:effectLst/>
              <a:latin typeface="+mn-lt"/>
              <a:ea typeface="+mn-ea"/>
              <a:cs typeface="+mn-cs"/>
            </a:endParaRPr>
          </a:p>
          <a:p>
            <a:r>
              <a:rPr lang="cy-GB" sz="1200" kern="1200" dirty="0">
                <a:solidFill>
                  <a:schemeClr val="tx1"/>
                </a:solidFill>
                <a:effectLst/>
                <a:latin typeface="+mn-lt"/>
                <a:ea typeface="+mn-ea"/>
                <a:cs typeface="+mn-cs"/>
              </a:rPr>
              <a:t> </a:t>
            </a:r>
            <a:endParaRPr lang="en-GB" sz="1200" kern="1200" dirty="0">
              <a:solidFill>
                <a:schemeClr val="tx1"/>
              </a:solidFill>
              <a:effectLst/>
              <a:latin typeface="+mn-lt"/>
              <a:ea typeface="+mn-ea"/>
              <a:cs typeface="+mn-cs"/>
            </a:endParaRPr>
          </a:p>
          <a:p>
            <a:r>
              <a:rPr lang="cy-GB" sz="1200" kern="1200" dirty="0">
                <a:solidFill>
                  <a:schemeClr val="tx1"/>
                </a:solidFill>
                <a:effectLst/>
                <a:latin typeface="+mn-lt"/>
                <a:ea typeface="+mn-ea"/>
                <a:cs typeface="+mn-cs"/>
              </a:rPr>
              <a:t>Eglurwch fod polisi bwydo ar y fron y sefydliad yn rhoi canllawiau ymarferol ar sut y dylid gweithredu'r cyfrifoldebau cyfreithiol hyn. Mae'n amlinellu disgwyliadau ynghylch asesiadau risg, cyfleusterau addas ar gyfer tynnu llaeth o'r fron, trefniadau seibiant a'r gefnogaeth y dylai rheolwyr ei rhoi. Anogwch gyfranogwyr i ymgyfarwyddo â pholisi eu sefydliad eu hunain a gwybod ble i gael gafael arno.</a:t>
            </a:r>
            <a:endParaRPr lang="en-GB" sz="1200" kern="1200" dirty="0">
              <a:solidFill>
                <a:schemeClr val="tx1"/>
              </a:solidFill>
              <a:effectLst/>
              <a:latin typeface="+mn-lt"/>
              <a:ea typeface="+mn-ea"/>
              <a:cs typeface="+mn-cs"/>
            </a:endParaRPr>
          </a:p>
          <a:p>
            <a:r>
              <a:rPr lang="cy-GB" sz="1200" kern="1200" dirty="0">
                <a:solidFill>
                  <a:schemeClr val="tx1"/>
                </a:solidFill>
                <a:effectLst/>
                <a:latin typeface="+mn-lt"/>
                <a:ea typeface="+mn-ea"/>
                <a:cs typeface="+mn-cs"/>
              </a:rPr>
              <a:t> </a:t>
            </a:r>
            <a:endParaRPr lang="en-GB" sz="1200" kern="1200" dirty="0">
              <a:solidFill>
                <a:schemeClr val="tx1"/>
              </a:solidFill>
              <a:effectLst/>
              <a:latin typeface="+mn-lt"/>
              <a:ea typeface="+mn-ea"/>
              <a:cs typeface="+mn-cs"/>
            </a:endParaRPr>
          </a:p>
          <a:p>
            <a:r>
              <a:rPr lang="cy-GB" sz="1200" kern="1200" dirty="0">
                <a:solidFill>
                  <a:schemeClr val="tx1"/>
                </a:solidFill>
                <a:effectLst/>
                <a:latin typeface="+mn-lt"/>
                <a:ea typeface="+mn-ea"/>
                <a:cs typeface="+mn-cs"/>
              </a:rPr>
              <a:t>Atgoffwch reolwyr y gall cefnogaeth i fwydo ar y fron hefyd fod yn gysylltiedig â pholisïau sefydliadol eraill, megis gweithio hyblyg, rheoli presenoldeb, iechyd a diogelwch, a gweithdrefnau asesu risg. Dylid ystyried y polisïau hyn ochr yn ochr â'r polisi bwydo ar y fron er mwyn sicrhau bod gweithwyr yn derbyn cefnogaeth briodol a chyson.</a:t>
            </a:r>
            <a:endParaRPr lang="en-GB" sz="1200" kern="1200" dirty="0">
              <a:solidFill>
                <a:schemeClr val="tx1"/>
              </a:solidFill>
              <a:effectLst/>
              <a:latin typeface="+mn-lt"/>
              <a:ea typeface="+mn-ea"/>
              <a:cs typeface="+mn-cs"/>
            </a:endParaRPr>
          </a:p>
          <a:p>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cy-GB" sz="1200" kern="1200" dirty="0">
                <a:solidFill>
                  <a:schemeClr val="tx1"/>
                </a:solidFill>
                <a:effectLst/>
                <a:latin typeface="+mn-lt"/>
                <a:ea typeface="+mn-ea"/>
                <a:cs typeface="+mn-cs"/>
              </a:rPr>
              <a:t>Dewch i gloi drwy atgyfnerthu nad oes angen i reolwyr fod yn arbenigwyr mewn bwydo ar y fron. Eu rôl yw deall y polisi, ceisio cyngor pan fo angen a gweithio ar y cyd â gweithwyr i ddod o hyd i atebion ymarferol. Mae gweithredu'r polisi'n gyson nid yn unig yn helpu'r sefydliad i gyflawni ei rwymedigaethau cyfreithiol ond hefyd yn gwella llesiant gweithwyr, yn cefnogi cyfraddau cadw staff ac yn dangos arweinyddiaeth dosturiol.</a:t>
            </a:r>
            <a:endParaRPr lang="en-GB" sz="1200" kern="1200" dirty="0">
              <a:solidFill>
                <a:schemeClr val="tx1"/>
              </a:solidFill>
              <a:effectLst/>
              <a:latin typeface="+mn-lt"/>
              <a:ea typeface="+mn-ea"/>
              <a:cs typeface="+mn-cs"/>
            </a:endParaRPr>
          </a:p>
          <a:p>
            <a:endParaRPr lang="en-GB" dirty="0"/>
          </a:p>
        </p:txBody>
      </p:sp>
      <p:sp>
        <p:nvSpPr>
          <p:cNvPr id="4" name="Slide Number Placeholder 3">
            <a:extLst>
              <a:ext uri="{FF2B5EF4-FFF2-40B4-BE49-F238E27FC236}">
                <a16:creationId xmlns:a16="http://schemas.microsoft.com/office/drawing/2014/main" id="{3B94D4E2-0369-08A7-8DA3-C84F91AEDDFF}"/>
              </a:ext>
            </a:extLst>
          </p:cNvPr>
          <p:cNvSpPr>
            <a:spLocks noGrp="1"/>
          </p:cNvSpPr>
          <p:nvPr>
            <p:ph type="sldNum" sz="quarter" idx="5"/>
          </p:nvPr>
        </p:nvSpPr>
        <p:spPr/>
        <p:txBody>
          <a:bodyPr/>
          <a:lstStyle/>
          <a:p>
            <a:pPr defTabSz="947958">
              <a:defRPr/>
            </a:pPr>
            <a:fld id="{5B721FB3-2FB1-D246-9430-EC4C2EC16AD8}" type="slidenum">
              <a:rPr lang="en-US">
                <a:solidFill>
                  <a:prstClr val="black"/>
                </a:solidFill>
                <a:latin typeface="Aptos" panose="02110004020202020204"/>
              </a:rPr>
              <a:pPr defTabSz="947958">
                <a:defRPr/>
              </a:pPr>
              <a:t>3</a:t>
            </a:fld>
            <a:endParaRPr lang="en-US">
              <a:solidFill>
                <a:prstClr val="black"/>
              </a:solidFill>
              <a:latin typeface="Aptos" panose="02110004020202020204"/>
            </a:endParaRPr>
          </a:p>
        </p:txBody>
      </p:sp>
    </p:spTree>
    <p:extLst>
      <p:ext uri="{BB962C8B-B14F-4D97-AF65-F5344CB8AC3E}">
        <p14:creationId xmlns:p14="http://schemas.microsoft.com/office/powerpoint/2010/main" val="275801474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r>
              <a:rPr lang="cy-GB" sz="1200" b="1" kern="1200" dirty="0">
                <a:solidFill>
                  <a:schemeClr val="tx1"/>
                </a:solidFill>
                <a:effectLst/>
                <a:latin typeface="+mn-lt"/>
                <a:ea typeface="+mn-ea"/>
                <a:cs typeface="+mn-cs"/>
              </a:rPr>
              <a:t>Nodiadau’r Hwylusydd</a:t>
            </a:r>
            <a:endParaRPr lang="en-GB" sz="1200" kern="1200" dirty="0">
              <a:solidFill>
                <a:schemeClr val="tx1"/>
              </a:solidFill>
              <a:effectLst/>
              <a:latin typeface="+mn-lt"/>
              <a:ea typeface="+mn-ea"/>
              <a:cs typeface="+mn-cs"/>
            </a:endParaRPr>
          </a:p>
          <a:p>
            <a:r>
              <a:rPr lang="cy-GB" sz="1200" kern="1200" dirty="0">
                <a:solidFill>
                  <a:schemeClr val="tx1"/>
                </a:solidFill>
                <a:effectLst/>
                <a:latin typeface="+mn-lt"/>
                <a:ea typeface="+mn-ea"/>
                <a:cs typeface="+mn-cs"/>
              </a:rPr>
              <a:t>Mae'r sleid hon yn canolbwyntio ar y camau ymarferol y gall rheolwyr eu cymryd i gefnogi gweithwyr sy'n bwydo ar y fron neu'n tynnu llaeth o’r fron pan fyddant yn dychwelyd i'r gwaith. Eglurwch, er bydd anghenion pob gweithiwr yn wahanol, fod sawl cyfrifoldeb allweddol sy'n berthnasol i bob rheolwr.</a:t>
            </a:r>
            <a:endParaRPr lang="en-GB" sz="1200" kern="1200" dirty="0">
              <a:solidFill>
                <a:schemeClr val="tx1"/>
              </a:solidFill>
              <a:effectLst/>
              <a:latin typeface="+mn-lt"/>
              <a:ea typeface="+mn-ea"/>
              <a:cs typeface="+mn-cs"/>
            </a:endParaRPr>
          </a:p>
          <a:p>
            <a:r>
              <a:rPr lang="cy-GB" sz="1200" kern="1200" dirty="0">
                <a:solidFill>
                  <a:schemeClr val="tx1"/>
                </a:solidFill>
                <a:effectLst/>
                <a:latin typeface="+mn-lt"/>
                <a:ea typeface="+mn-ea"/>
                <a:cs typeface="+mn-cs"/>
              </a:rPr>
              <a:t> </a:t>
            </a:r>
            <a:endParaRPr lang="en-GB" sz="1200" kern="1200" dirty="0">
              <a:solidFill>
                <a:schemeClr val="tx1"/>
              </a:solidFill>
              <a:effectLst/>
              <a:latin typeface="+mn-lt"/>
              <a:ea typeface="+mn-ea"/>
              <a:cs typeface="+mn-cs"/>
            </a:endParaRPr>
          </a:p>
          <a:p>
            <a:r>
              <a:rPr lang="cy-GB" sz="1200" kern="1200" dirty="0">
                <a:solidFill>
                  <a:schemeClr val="tx1"/>
                </a:solidFill>
                <a:effectLst/>
                <a:latin typeface="+mn-lt"/>
                <a:ea typeface="+mn-ea"/>
                <a:cs typeface="+mn-cs"/>
              </a:rPr>
              <a:t>Dechreuwch drwy drafod pwysigrwydd </a:t>
            </a:r>
            <a:r>
              <a:rPr lang="cy-GB" sz="1200" b="1" kern="1200" dirty="0">
                <a:solidFill>
                  <a:schemeClr val="tx1"/>
                </a:solidFill>
                <a:effectLst/>
                <a:latin typeface="+mn-lt"/>
                <a:ea typeface="+mn-ea"/>
                <a:cs typeface="+mn-cs"/>
              </a:rPr>
              <a:t>sgyrsiau cynnar</a:t>
            </a:r>
            <a:r>
              <a:rPr lang="cy-GB" sz="1200" kern="1200" dirty="0">
                <a:solidFill>
                  <a:schemeClr val="tx1"/>
                </a:solidFill>
                <a:effectLst/>
                <a:latin typeface="+mn-lt"/>
                <a:ea typeface="+mn-ea"/>
                <a:cs typeface="+mn-cs"/>
              </a:rPr>
              <a:t>. Anogwch reolwyr i siarad â gweithwyr cyn gynted â phosibl cyn iddynt ddychwelyd i'r gwaith er mwyn deall eu hanghenion unigol a chytuno ar drefniadau addas. Dylai'r sgyrsiau hyn fod yn gefnogol, yn gyfrinachol ac yn canolbwyntio ar wrando yn hytrach na gwneud rhagdybiaethau. Mae taith bwydo ar y fron pob gweithiwr yn wahanol, felly mae'n bwysig cydweithio i nodi pa gefnogaeth sydd ei hangen.</a:t>
            </a:r>
            <a:endParaRPr lang="en-GB" sz="1200" kern="1200" dirty="0">
              <a:solidFill>
                <a:schemeClr val="tx1"/>
              </a:solidFill>
              <a:effectLst/>
              <a:latin typeface="+mn-lt"/>
              <a:ea typeface="+mn-ea"/>
              <a:cs typeface="+mn-cs"/>
            </a:endParaRPr>
          </a:p>
          <a:p>
            <a:r>
              <a:rPr lang="cy-GB" sz="1200" kern="1200" dirty="0">
                <a:solidFill>
                  <a:schemeClr val="tx1"/>
                </a:solidFill>
                <a:effectLst/>
                <a:latin typeface="+mn-lt"/>
                <a:ea typeface="+mn-ea"/>
                <a:cs typeface="+mn-cs"/>
              </a:rPr>
              <a:t> </a:t>
            </a:r>
            <a:endParaRPr lang="en-GB" sz="1200" kern="1200" dirty="0">
              <a:solidFill>
                <a:schemeClr val="tx1"/>
              </a:solidFill>
              <a:effectLst/>
              <a:latin typeface="+mn-lt"/>
              <a:ea typeface="+mn-ea"/>
              <a:cs typeface="+mn-cs"/>
            </a:endParaRPr>
          </a:p>
          <a:p>
            <a:r>
              <a:rPr lang="cy-GB" sz="1200" kern="1200" dirty="0">
                <a:solidFill>
                  <a:schemeClr val="tx1"/>
                </a:solidFill>
                <a:effectLst/>
                <a:latin typeface="+mn-lt"/>
                <a:ea typeface="+mn-ea"/>
                <a:cs typeface="+mn-cs"/>
              </a:rPr>
              <a:t>Nesaf, esboniwch bwysigrwydd rhoi </a:t>
            </a:r>
            <a:r>
              <a:rPr lang="cy-GB" sz="1200" b="1" kern="1200" dirty="0">
                <a:solidFill>
                  <a:schemeClr val="tx1"/>
                </a:solidFill>
                <a:effectLst/>
                <a:latin typeface="+mn-lt"/>
                <a:ea typeface="+mn-ea"/>
                <a:cs typeface="+mn-cs"/>
              </a:rPr>
              <a:t>cyfleusterau priodol</a:t>
            </a:r>
            <a:r>
              <a:rPr lang="cy-GB" sz="1200" kern="1200" dirty="0">
                <a:solidFill>
                  <a:schemeClr val="tx1"/>
                </a:solidFill>
                <a:effectLst/>
                <a:latin typeface="+mn-lt"/>
                <a:ea typeface="+mn-ea"/>
                <a:cs typeface="+mn-cs"/>
              </a:rPr>
              <a:t>. Dylai gweithwyr gael mynediad at ofod glân, preifat lle </a:t>
            </a:r>
            <a:r>
              <a:rPr lang="cy-GB" sz="1200" kern="1200" dirty="0" err="1">
                <a:solidFill>
                  <a:schemeClr val="tx1"/>
                </a:solidFill>
                <a:effectLst/>
                <a:latin typeface="+mn-lt"/>
                <a:ea typeface="+mn-ea"/>
                <a:cs typeface="+mn-cs"/>
              </a:rPr>
              <a:t>gallant</a:t>
            </a:r>
            <a:r>
              <a:rPr lang="cy-GB" sz="1200" kern="1200" dirty="0">
                <a:solidFill>
                  <a:schemeClr val="tx1"/>
                </a:solidFill>
                <a:effectLst/>
                <a:latin typeface="+mn-lt"/>
                <a:ea typeface="+mn-ea"/>
                <a:cs typeface="+mn-cs"/>
              </a:rPr>
              <a:t> dynnu llaeth yn gyfforddus. Ni ddylai hwn fod yn doiled. Dylai rheolwyr hefyd ystyried mynediad at gyfleusterau golchi dwylo a storfa briodol ar gyfer llaeth wedi'i dynnu o’r front, yn unol â chanllawiau'r sefydliad. Lle nad yw cyfleusterau ar gael yn rhwydd, dylai rheolwyr weithio gydag ystadau neu adrannau perthnasol i nodi atebion addas.</a:t>
            </a:r>
            <a:endParaRPr lang="en-GB" sz="1200" kern="1200" dirty="0">
              <a:solidFill>
                <a:schemeClr val="tx1"/>
              </a:solidFill>
              <a:effectLst/>
              <a:latin typeface="+mn-lt"/>
              <a:ea typeface="+mn-ea"/>
              <a:cs typeface="+mn-cs"/>
            </a:endParaRPr>
          </a:p>
          <a:p>
            <a:r>
              <a:rPr lang="cy-GB" sz="1200" kern="1200" dirty="0">
                <a:solidFill>
                  <a:schemeClr val="tx1"/>
                </a:solidFill>
                <a:effectLst/>
                <a:latin typeface="+mn-lt"/>
                <a:ea typeface="+mn-ea"/>
                <a:cs typeface="+mn-cs"/>
              </a:rPr>
              <a:t> </a:t>
            </a:r>
            <a:endParaRPr lang="en-GB" sz="1200" kern="1200" dirty="0">
              <a:solidFill>
                <a:schemeClr val="tx1"/>
              </a:solidFill>
              <a:effectLst/>
              <a:latin typeface="+mn-lt"/>
              <a:ea typeface="+mn-ea"/>
              <a:cs typeface="+mn-cs"/>
            </a:endParaRPr>
          </a:p>
          <a:p>
            <a:r>
              <a:rPr lang="cy-GB" sz="1200" kern="1200" dirty="0">
                <a:solidFill>
                  <a:schemeClr val="tx1"/>
                </a:solidFill>
                <a:effectLst/>
                <a:latin typeface="+mn-lt"/>
                <a:ea typeface="+mn-ea"/>
                <a:cs typeface="+mn-cs"/>
              </a:rPr>
              <a:t>Trafodwch yr angen am </a:t>
            </a:r>
            <a:r>
              <a:rPr lang="cy-GB" sz="1200" b="1" kern="1200" dirty="0">
                <a:solidFill>
                  <a:schemeClr val="tx1"/>
                </a:solidFill>
                <a:effectLst/>
                <a:latin typeface="+mn-lt"/>
                <a:ea typeface="+mn-ea"/>
                <a:cs typeface="+mn-cs"/>
              </a:rPr>
              <a:t>seibiannau rhesymol a hyblygrwydd</a:t>
            </a:r>
            <a:r>
              <a:rPr lang="cy-GB" sz="1200" kern="1200" dirty="0">
                <a:solidFill>
                  <a:schemeClr val="tx1"/>
                </a:solidFill>
                <a:effectLst/>
                <a:latin typeface="+mn-lt"/>
                <a:ea typeface="+mn-ea"/>
                <a:cs typeface="+mn-cs"/>
              </a:rPr>
              <a:t>. Efallai y bydd angen amser ar weithwyr yn ystod eu sifft i dynnu llaeth, yn aml bob dwy i dair awr, er bydd hyn yn amrywio o unigolyn i unigolyn. Dylai rheolwyr weithio gyda gweithwyr i gynllunio seibiannau sy'n diwallu eu hanghenion, wrth ystyried darpariaeth gwasanaeth lle bynnag y bo modd. Efallai y bydd angen hyblygrwydd o ran patrymau sifftiau, dyletswyddau clinigol neu amseroedd cyfarfodydd hefyd.</a:t>
            </a:r>
            <a:endParaRPr lang="en-GB" sz="1200" kern="1200" dirty="0">
              <a:solidFill>
                <a:schemeClr val="tx1"/>
              </a:solidFill>
              <a:effectLst/>
              <a:latin typeface="+mn-lt"/>
              <a:ea typeface="+mn-ea"/>
              <a:cs typeface="+mn-cs"/>
            </a:endParaRPr>
          </a:p>
          <a:p>
            <a:r>
              <a:rPr lang="cy-GB" sz="1200" kern="1200" dirty="0">
                <a:solidFill>
                  <a:schemeClr val="tx1"/>
                </a:solidFill>
                <a:effectLst/>
                <a:latin typeface="+mn-lt"/>
                <a:ea typeface="+mn-ea"/>
                <a:cs typeface="+mn-cs"/>
              </a:rPr>
              <a:t> </a:t>
            </a:r>
            <a:endParaRPr lang="en-GB" sz="1200" kern="1200" dirty="0">
              <a:solidFill>
                <a:schemeClr val="tx1"/>
              </a:solidFill>
              <a:effectLst/>
              <a:latin typeface="+mn-lt"/>
              <a:ea typeface="+mn-ea"/>
              <a:cs typeface="+mn-cs"/>
            </a:endParaRPr>
          </a:p>
          <a:p>
            <a:r>
              <a:rPr lang="cy-GB" sz="1200" kern="1200" dirty="0">
                <a:solidFill>
                  <a:schemeClr val="tx1"/>
                </a:solidFill>
                <a:effectLst/>
                <a:latin typeface="+mn-lt"/>
                <a:ea typeface="+mn-ea"/>
                <a:cs typeface="+mn-cs"/>
              </a:rPr>
              <a:t>Atgoffwch reolwyr i </a:t>
            </a:r>
            <a:r>
              <a:rPr lang="cy-GB" sz="1200" b="1" kern="1200" dirty="0">
                <a:solidFill>
                  <a:schemeClr val="tx1"/>
                </a:solidFill>
                <a:effectLst/>
                <a:latin typeface="+mn-lt"/>
                <a:ea typeface="+mn-ea"/>
                <a:cs typeface="+mn-cs"/>
              </a:rPr>
              <a:t>ddogfennu trefniadau y cytunwyd</a:t>
            </a:r>
            <a:r>
              <a:rPr lang="cy-GB" sz="1200" kern="1200" dirty="0">
                <a:solidFill>
                  <a:schemeClr val="tx1"/>
                </a:solidFill>
                <a:effectLst/>
                <a:latin typeface="+mn-lt"/>
                <a:ea typeface="+mn-ea"/>
                <a:cs typeface="+mn-cs"/>
              </a:rPr>
              <a:t> arnynt a'u hadolygu'n rheolaidd. Mae anghenion bwydo ar y fron yn aml yn newid dros amser, felly dylai trefniadau aros yn hyblyg a'u hailystyried yn ôl yr angen. Mae cadw cofnod o drafodaethau a chamau gweithredu y cytunwyd arnynt yn helpu i sicrhau cysondeb ac yn rhoi eglurder i'r rheolwr a'r gweithiwr.</a:t>
            </a:r>
          </a:p>
          <a:p>
            <a:endParaRPr lang="cy-GB" sz="1200" kern="1200" dirty="0">
              <a:solidFill>
                <a:schemeClr val="tx1"/>
              </a:solidFill>
              <a:effectLst/>
              <a:latin typeface="+mn-lt"/>
              <a:ea typeface="+mn-ea"/>
              <a:cs typeface="+mn-cs"/>
            </a:endParaRPr>
          </a:p>
          <a:p>
            <a:r>
              <a:rPr lang="cy-GB" sz="1200" kern="1200" dirty="0">
                <a:solidFill>
                  <a:schemeClr val="tx1"/>
                </a:solidFill>
                <a:effectLst/>
                <a:latin typeface="+mn-lt"/>
                <a:ea typeface="+mn-ea"/>
                <a:cs typeface="+mn-cs"/>
              </a:rPr>
              <a:t>Pwysleisiwch bwysigrwydd cynnal </a:t>
            </a:r>
            <a:r>
              <a:rPr lang="cy-GB" sz="1200" b="1" kern="1200" dirty="0">
                <a:solidFill>
                  <a:schemeClr val="tx1"/>
                </a:solidFill>
                <a:effectLst/>
                <a:latin typeface="+mn-lt"/>
                <a:ea typeface="+mn-ea"/>
                <a:cs typeface="+mn-cs"/>
              </a:rPr>
              <a:t>cyfrinachedd</a:t>
            </a:r>
            <a:r>
              <a:rPr lang="cy-GB" sz="1200" kern="1200" dirty="0">
                <a:solidFill>
                  <a:schemeClr val="tx1"/>
                </a:solidFill>
                <a:effectLst/>
                <a:latin typeface="+mn-lt"/>
                <a:ea typeface="+mn-ea"/>
                <a:cs typeface="+mn-cs"/>
              </a:rPr>
              <a:t>. Dim ond gyda'r rhai sydd angen gwybod y dylid rhannu gwybodaeth am gynlluniau bwydo ar y fron neu amgylchiadau personol gweithiwr, a chyda chytundeb y gweithiwr lle bynnag y bo modd.</a:t>
            </a:r>
            <a:endParaRPr lang="en-GB" sz="1200" kern="1200" dirty="0">
              <a:solidFill>
                <a:schemeClr val="tx1"/>
              </a:solidFill>
              <a:effectLst/>
              <a:latin typeface="+mn-lt"/>
              <a:ea typeface="+mn-ea"/>
              <a:cs typeface="+mn-cs"/>
            </a:endParaRPr>
          </a:p>
          <a:p>
            <a:r>
              <a:rPr lang="cy-GB" sz="1200" kern="1200" dirty="0">
                <a:solidFill>
                  <a:schemeClr val="tx1"/>
                </a:solidFill>
                <a:effectLst/>
                <a:latin typeface="+mn-lt"/>
                <a:ea typeface="+mn-ea"/>
                <a:cs typeface="+mn-cs"/>
              </a:rPr>
              <a:t> </a:t>
            </a:r>
            <a:endParaRPr lang="en-GB" sz="1200" kern="1200" dirty="0">
              <a:solidFill>
                <a:schemeClr val="tx1"/>
              </a:solidFill>
              <a:effectLst/>
              <a:latin typeface="+mn-lt"/>
              <a:ea typeface="+mn-ea"/>
              <a:cs typeface="+mn-cs"/>
            </a:endParaRPr>
          </a:p>
          <a:p>
            <a:r>
              <a:rPr lang="cy-GB" sz="1200" kern="1200" dirty="0">
                <a:solidFill>
                  <a:schemeClr val="tx1"/>
                </a:solidFill>
                <a:effectLst/>
                <a:latin typeface="+mn-lt"/>
                <a:ea typeface="+mn-ea"/>
                <a:cs typeface="+mn-cs"/>
              </a:rPr>
              <a:t>Gorffennwch drwy dynnu sylw at bwysigrwydd </a:t>
            </a:r>
            <a:r>
              <a:rPr lang="cy-GB" sz="1200" b="1" kern="1200" dirty="0">
                <a:solidFill>
                  <a:schemeClr val="tx1"/>
                </a:solidFill>
                <a:effectLst/>
                <a:latin typeface="+mn-lt"/>
                <a:ea typeface="+mn-ea"/>
                <a:cs typeface="+mn-cs"/>
              </a:rPr>
              <a:t>datrys problemau’n rhagweithiol</a:t>
            </a:r>
            <a:r>
              <a:rPr lang="cy-GB" sz="1200" kern="1200" dirty="0">
                <a:solidFill>
                  <a:schemeClr val="tx1"/>
                </a:solidFill>
                <a:effectLst/>
                <a:latin typeface="+mn-lt"/>
                <a:ea typeface="+mn-ea"/>
                <a:cs typeface="+mn-cs"/>
              </a:rPr>
              <a:t>. Os bydd heriau’n codi, fel lle cyfyngedig neu bwysau gweithredol, dylai rheolwyr geisio cyngor ac archwilio atebion yn hytrach na thybio na ellir rhoi cefnogaeth. Gall cynllunio cynnar a chyfathrebu agored atal anawsterau yn aml a helpu i sicrhau bod gweithwyr yn teimlo eu bod yn cael eu gwerthfawrogi, eu cefnogi a'u bod yn gallu parhau i fwydo ar y fron os ydynt yn dewis.</a:t>
            </a:r>
            <a:endParaRPr lang="en-GB" sz="1200" kern="1200" dirty="0">
              <a:solidFill>
                <a:schemeClr val="tx1"/>
              </a:solidFill>
              <a:effectLst/>
              <a:latin typeface="+mn-lt"/>
              <a:ea typeface="+mn-ea"/>
              <a:cs typeface="+mn-cs"/>
            </a:endParaRPr>
          </a:p>
          <a:p>
            <a:endParaRPr lang="cy-GB" sz="1200" kern="1200" dirty="0">
              <a:solidFill>
                <a:schemeClr val="tx1"/>
              </a:solidFill>
              <a:effectLst/>
              <a:latin typeface="+mn-lt"/>
              <a:ea typeface="+mn-ea"/>
              <a:cs typeface="+mn-cs"/>
            </a:endParaRPr>
          </a:p>
          <a:p>
            <a:endParaRPr lang="en-GB" sz="1200"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5"/>
          </p:nvPr>
        </p:nvSpPr>
        <p:spPr/>
        <p:txBody>
          <a:bodyPr/>
          <a:lstStyle/>
          <a:p>
            <a:pPr defTabSz="947958">
              <a:defRPr/>
            </a:pPr>
            <a:fld id="{B656C1FB-A0A5-413E-A6FC-6D73545E6913}" type="slidenum">
              <a:rPr lang="en-GB">
                <a:solidFill>
                  <a:prstClr val="black"/>
                </a:solidFill>
                <a:latin typeface="Aptos" panose="02110004020202020204"/>
              </a:rPr>
              <a:pPr defTabSz="947958">
                <a:defRPr/>
              </a:pPr>
              <a:t>4</a:t>
            </a:fld>
            <a:endParaRPr lang="en-GB">
              <a:solidFill>
                <a:prstClr val="black"/>
              </a:solidFill>
              <a:latin typeface="Aptos" panose="02110004020202020204"/>
            </a:endParaRPr>
          </a:p>
        </p:txBody>
      </p:sp>
    </p:spTree>
    <p:extLst>
      <p:ext uri="{BB962C8B-B14F-4D97-AF65-F5344CB8AC3E}">
        <p14:creationId xmlns:p14="http://schemas.microsoft.com/office/powerpoint/2010/main" val="23827114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r>
              <a:rPr lang="cy-GB" sz="1200" b="1" kern="1200" dirty="0">
                <a:solidFill>
                  <a:schemeClr val="tx1"/>
                </a:solidFill>
                <a:effectLst/>
                <a:latin typeface="+mn-lt"/>
                <a:ea typeface="+mn-ea"/>
                <a:cs typeface="+mn-cs"/>
              </a:rPr>
              <a:t>Nodiadau’r Hwylusydd</a:t>
            </a:r>
          </a:p>
          <a:p>
            <a:endParaRPr lang="en-GB" sz="1200" kern="1200" dirty="0">
              <a:solidFill>
                <a:schemeClr val="tx1"/>
              </a:solidFill>
              <a:effectLst/>
              <a:latin typeface="+mn-lt"/>
              <a:ea typeface="+mn-ea"/>
              <a:cs typeface="+mn-cs"/>
            </a:endParaRPr>
          </a:p>
          <a:p>
            <a:r>
              <a:rPr lang="cy-GB" sz="1200" kern="1200" dirty="0">
                <a:solidFill>
                  <a:schemeClr val="tx1"/>
                </a:solidFill>
                <a:effectLst/>
                <a:latin typeface="+mn-lt"/>
                <a:ea typeface="+mn-ea"/>
                <a:cs typeface="+mn-cs"/>
              </a:rPr>
              <a:t>Mae'r sleid hon yn canolbwyntio ar y sgwrs dychwelyd i'r gwaith a pham ei bod yn un o'r camau pwysicaf wrth gefnogi gweithiwr sy'n bwriadu parhau i fwydo ar y fron ar ôl dychwelyd i'r gwaith.</a:t>
            </a:r>
            <a:endParaRPr lang="en-GB" sz="1200" kern="1200" dirty="0">
              <a:solidFill>
                <a:schemeClr val="tx1"/>
              </a:solidFill>
              <a:effectLst/>
              <a:latin typeface="+mn-lt"/>
              <a:ea typeface="+mn-ea"/>
              <a:cs typeface="+mn-cs"/>
            </a:endParaRPr>
          </a:p>
          <a:p>
            <a:r>
              <a:rPr lang="cy-GB" sz="1200" kern="1200" dirty="0">
                <a:solidFill>
                  <a:schemeClr val="tx1"/>
                </a:solidFill>
                <a:effectLst/>
                <a:latin typeface="+mn-lt"/>
                <a:ea typeface="+mn-ea"/>
                <a:cs typeface="+mn-cs"/>
              </a:rPr>
              <a:t>Eglurwch y dylai'r sgwrs ddigwydd cyn i'r gweithiwr ddychwelyd lle bynnag y bo modd. Mae cael y drafodaeth yn gynnar yn rhoi amser i'r rheolwr a'r gweithiwr gynllunio unrhyw addasiadau, nodi cyfleusterau addas ac ymdrin ag unrhyw bryderon cyn i'r gweithiwr fod yn ôl yn y gweithle.</a:t>
            </a:r>
            <a:endParaRPr lang="en-GB" sz="1200" kern="1200" dirty="0">
              <a:solidFill>
                <a:schemeClr val="tx1"/>
              </a:solidFill>
              <a:effectLst/>
              <a:latin typeface="+mn-lt"/>
              <a:ea typeface="+mn-ea"/>
              <a:cs typeface="+mn-cs"/>
            </a:endParaRPr>
          </a:p>
          <a:p>
            <a:r>
              <a:rPr lang="cy-GB" sz="1200" kern="1200" dirty="0">
                <a:solidFill>
                  <a:schemeClr val="tx1"/>
                </a:solidFill>
                <a:effectLst/>
                <a:latin typeface="+mn-lt"/>
                <a:ea typeface="+mn-ea"/>
                <a:cs typeface="+mn-cs"/>
              </a:rPr>
              <a:t> </a:t>
            </a:r>
            <a:endParaRPr lang="en-GB" sz="1200" kern="1200" dirty="0">
              <a:solidFill>
                <a:schemeClr val="tx1"/>
              </a:solidFill>
              <a:effectLst/>
              <a:latin typeface="+mn-lt"/>
              <a:ea typeface="+mn-ea"/>
              <a:cs typeface="+mn-cs"/>
            </a:endParaRPr>
          </a:p>
          <a:p>
            <a:r>
              <a:rPr lang="cy-GB" sz="1200" kern="1200" dirty="0">
                <a:solidFill>
                  <a:schemeClr val="tx1"/>
                </a:solidFill>
                <a:effectLst/>
                <a:latin typeface="+mn-lt"/>
                <a:ea typeface="+mn-ea"/>
                <a:cs typeface="+mn-cs"/>
              </a:rPr>
              <a:t>Anogwch reolwyr i ymdrin â'r sgwrs fel trafodaeth gefnogol yn hytrach na rhestr wirio. Y nod yw deall anghenion unigol y gweithiwr a chydweithio i gytuno ar drefniadau ymarferol. Atgoffwch y cyfranogwyr fod pob taith bwydo ar y fron yn wahanol, felly mae'n bwysig osgoi gwneud rhagdybiaethau.</a:t>
            </a:r>
            <a:endParaRPr lang="en-GB" sz="1200" kern="1200" dirty="0">
              <a:solidFill>
                <a:schemeClr val="tx1"/>
              </a:solidFill>
              <a:effectLst/>
              <a:latin typeface="+mn-lt"/>
              <a:ea typeface="+mn-ea"/>
              <a:cs typeface="+mn-cs"/>
            </a:endParaRPr>
          </a:p>
          <a:p>
            <a:r>
              <a:rPr lang="cy-GB" sz="1200" kern="1200" dirty="0">
                <a:solidFill>
                  <a:schemeClr val="tx1"/>
                </a:solidFill>
                <a:effectLst/>
                <a:latin typeface="+mn-lt"/>
                <a:ea typeface="+mn-ea"/>
                <a:cs typeface="+mn-cs"/>
              </a:rPr>
              <a:t> </a:t>
            </a:r>
            <a:endParaRPr lang="en-GB" sz="1200" kern="1200" dirty="0">
              <a:solidFill>
                <a:schemeClr val="tx1"/>
              </a:solidFill>
              <a:effectLst/>
              <a:latin typeface="+mn-lt"/>
              <a:ea typeface="+mn-ea"/>
              <a:cs typeface="+mn-cs"/>
            </a:endParaRPr>
          </a:p>
          <a:p>
            <a:r>
              <a:rPr lang="cy-GB" sz="1200" kern="1200" dirty="0">
                <a:solidFill>
                  <a:schemeClr val="tx1"/>
                </a:solidFill>
                <a:effectLst/>
                <a:latin typeface="+mn-lt"/>
                <a:ea typeface="+mn-ea"/>
                <a:cs typeface="+mn-cs"/>
              </a:rPr>
              <a:t>Gallai meysydd allweddol i'w trafod gynnwys:</a:t>
            </a:r>
            <a:endParaRPr lang="en-GB" sz="1200" kern="1200" dirty="0">
              <a:solidFill>
                <a:schemeClr val="tx1"/>
              </a:solidFill>
              <a:effectLst/>
              <a:latin typeface="+mn-lt"/>
              <a:ea typeface="+mn-ea"/>
              <a:cs typeface="+mn-cs"/>
            </a:endParaRPr>
          </a:p>
          <a:p>
            <a:pPr lvl="0"/>
            <a:r>
              <a:rPr lang="cy-GB" sz="1200" kern="1200" dirty="0">
                <a:solidFill>
                  <a:schemeClr val="tx1"/>
                </a:solidFill>
                <a:effectLst/>
                <a:latin typeface="+mn-lt"/>
                <a:ea typeface="+mn-ea"/>
                <a:cs typeface="+mn-cs"/>
              </a:rPr>
              <a:t>a yw'r gweithiwr yn bwriadu bwydo ar y fron, tynnu llaeth o’r fron, neu'r ddau tra byddant yn y gwaith;</a:t>
            </a:r>
            <a:endParaRPr lang="en-GB" sz="1200" kern="1200" dirty="0">
              <a:solidFill>
                <a:schemeClr val="tx1"/>
              </a:solidFill>
              <a:effectLst/>
              <a:latin typeface="+mn-lt"/>
              <a:ea typeface="+mn-ea"/>
              <a:cs typeface="+mn-cs"/>
            </a:endParaRPr>
          </a:p>
          <a:p>
            <a:pPr lvl="0"/>
            <a:r>
              <a:rPr lang="cy-GB" sz="1200" kern="1200" dirty="0">
                <a:solidFill>
                  <a:schemeClr val="tx1"/>
                </a:solidFill>
                <a:effectLst/>
                <a:latin typeface="+mn-lt"/>
                <a:ea typeface="+mn-ea"/>
                <a:cs typeface="+mn-cs"/>
              </a:rPr>
              <a:t>pa mor aml y gallai fod angen iddyn nhw dynnu llaeth o’r fron a thua faint o amser mae hyn yn debygol o'i gymryd;</a:t>
            </a:r>
            <a:endParaRPr lang="en-GB" sz="1200" kern="1200" dirty="0">
              <a:solidFill>
                <a:schemeClr val="tx1"/>
              </a:solidFill>
              <a:effectLst/>
              <a:latin typeface="+mn-lt"/>
              <a:ea typeface="+mn-ea"/>
              <a:cs typeface="+mn-cs"/>
            </a:endParaRPr>
          </a:p>
          <a:p>
            <a:pPr lvl="0"/>
            <a:r>
              <a:rPr lang="cy-GB" sz="1200" kern="1200" dirty="0">
                <a:solidFill>
                  <a:schemeClr val="tx1"/>
                </a:solidFill>
                <a:effectLst/>
                <a:latin typeface="+mn-lt"/>
                <a:ea typeface="+mn-ea"/>
                <a:cs typeface="+mn-cs"/>
              </a:rPr>
              <a:t>cyfleusterau preifat addas ar gyfer tynnu llaeth o'r fron;</a:t>
            </a:r>
            <a:endParaRPr lang="en-GB" sz="1200" kern="1200" dirty="0">
              <a:solidFill>
                <a:schemeClr val="tx1"/>
              </a:solidFill>
              <a:effectLst/>
              <a:latin typeface="+mn-lt"/>
              <a:ea typeface="+mn-ea"/>
              <a:cs typeface="+mn-cs"/>
            </a:endParaRPr>
          </a:p>
          <a:p>
            <a:pPr lvl="0"/>
            <a:r>
              <a:rPr lang="cy-GB" sz="1200" kern="1200" dirty="0">
                <a:solidFill>
                  <a:schemeClr val="tx1"/>
                </a:solidFill>
                <a:effectLst/>
                <a:latin typeface="+mn-lt"/>
                <a:ea typeface="+mn-ea"/>
                <a:cs typeface="+mn-cs"/>
              </a:rPr>
              <a:t>trefniadau ar gyfer storio llaeth wedi'i dynnu o’r fron yn ddiogel;</a:t>
            </a:r>
            <a:endParaRPr lang="en-GB" sz="1200" kern="1200" dirty="0">
              <a:solidFill>
                <a:schemeClr val="tx1"/>
              </a:solidFill>
              <a:effectLst/>
              <a:latin typeface="+mn-lt"/>
              <a:ea typeface="+mn-ea"/>
              <a:cs typeface="+mn-cs"/>
            </a:endParaRPr>
          </a:p>
          <a:p>
            <a:pPr lvl="0"/>
            <a:r>
              <a:rPr lang="cy-GB" sz="1200" kern="1200" dirty="0">
                <a:solidFill>
                  <a:schemeClr val="tx1"/>
                </a:solidFill>
                <a:effectLst/>
                <a:latin typeface="+mn-lt"/>
                <a:ea typeface="+mn-ea"/>
                <a:cs typeface="+mn-cs"/>
              </a:rPr>
              <a:t>a oes angen unrhyw addasiadau dros dro i batrymau gwaith, sifftiau neu amseroedd seibiant; ac</a:t>
            </a:r>
            <a:endParaRPr lang="en-GB" sz="1200" kern="1200" dirty="0">
              <a:solidFill>
                <a:schemeClr val="tx1"/>
              </a:solidFill>
              <a:effectLst/>
              <a:latin typeface="+mn-lt"/>
              <a:ea typeface="+mn-ea"/>
              <a:cs typeface="+mn-cs"/>
            </a:endParaRPr>
          </a:p>
          <a:p>
            <a:pPr lvl="0"/>
            <a:r>
              <a:rPr lang="cy-GB" sz="1200" kern="1200" dirty="0">
                <a:solidFill>
                  <a:schemeClr val="tx1"/>
                </a:solidFill>
                <a:effectLst/>
                <a:latin typeface="+mn-lt"/>
                <a:ea typeface="+mn-ea"/>
                <a:cs typeface="+mn-cs"/>
              </a:rPr>
              <a:t>a fyddai'r gweithiwr yn hoffi i gydweithwyr fod yn ymwybodol o unrhyw drefniadau y cytunwyd arnynt.</a:t>
            </a:r>
            <a:endParaRPr lang="en-GB" sz="1200" kern="1200" dirty="0">
              <a:solidFill>
                <a:schemeClr val="tx1"/>
              </a:solidFill>
              <a:effectLst/>
              <a:latin typeface="+mn-lt"/>
              <a:ea typeface="+mn-ea"/>
              <a:cs typeface="+mn-cs"/>
            </a:endParaRPr>
          </a:p>
          <a:p>
            <a:r>
              <a:rPr lang="cy-GB" sz="1200" kern="1200" dirty="0">
                <a:solidFill>
                  <a:schemeClr val="tx1"/>
                </a:solidFill>
                <a:effectLst/>
                <a:latin typeface="+mn-lt"/>
                <a:ea typeface="+mn-ea"/>
                <a:cs typeface="+mn-cs"/>
              </a:rPr>
              <a:t> </a:t>
            </a:r>
            <a:endParaRPr lang="en-GB" sz="1200" kern="1200" dirty="0">
              <a:solidFill>
                <a:schemeClr val="tx1"/>
              </a:solidFill>
              <a:effectLst/>
              <a:latin typeface="+mn-lt"/>
              <a:ea typeface="+mn-ea"/>
              <a:cs typeface="+mn-cs"/>
            </a:endParaRPr>
          </a:p>
          <a:p>
            <a:r>
              <a:rPr lang="cy-GB" sz="1200" kern="1200" dirty="0">
                <a:solidFill>
                  <a:schemeClr val="tx1"/>
                </a:solidFill>
                <a:effectLst/>
                <a:latin typeface="+mn-lt"/>
                <a:ea typeface="+mn-ea"/>
                <a:cs typeface="+mn-cs"/>
              </a:rPr>
              <a:t>Tynnwch sylw at bwysigrwydd gofyn cwestiynau agored a gwrando'n ofalus ar ymatebion y gweithiwr. Nid oes angen i reolwyr gael yr holl atebion yn ystod y cyfarfod ond dylent fod yn barod i geisio cyngor neu archwilio atebion lle bo angen.</a:t>
            </a:r>
            <a:endParaRPr lang="en-GB" sz="1200" kern="1200" dirty="0">
              <a:solidFill>
                <a:schemeClr val="tx1"/>
              </a:solidFill>
              <a:effectLst/>
              <a:latin typeface="+mn-lt"/>
              <a:ea typeface="+mn-ea"/>
              <a:cs typeface="+mn-cs"/>
            </a:endParaRPr>
          </a:p>
          <a:p>
            <a:r>
              <a:rPr lang="cy-GB" sz="1200" kern="1200" dirty="0">
                <a:solidFill>
                  <a:schemeClr val="tx1"/>
                </a:solidFill>
                <a:effectLst/>
                <a:latin typeface="+mn-lt"/>
                <a:ea typeface="+mn-ea"/>
                <a:cs typeface="+mn-cs"/>
              </a:rPr>
              <a:t> </a:t>
            </a:r>
            <a:endParaRPr lang="en-GB" sz="1200" kern="1200" dirty="0">
              <a:solidFill>
                <a:schemeClr val="tx1"/>
              </a:solidFill>
              <a:effectLst/>
              <a:latin typeface="+mn-lt"/>
              <a:ea typeface="+mn-ea"/>
              <a:cs typeface="+mn-cs"/>
            </a:endParaRPr>
          </a:p>
          <a:p>
            <a:r>
              <a:rPr lang="cy-GB" sz="1200" kern="1200" dirty="0">
                <a:solidFill>
                  <a:schemeClr val="tx1"/>
                </a:solidFill>
                <a:effectLst/>
                <a:latin typeface="+mn-lt"/>
                <a:ea typeface="+mn-ea"/>
                <a:cs typeface="+mn-cs"/>
              </a:rPr>
              <a:t>Eglurwch y dylid dogfennu'r trefniadau y cytunwyd arnynt yn unol â pholisi lleol a'u hadolygu'n rheolaidd. Mae anghenion gweithiwr yn debygol o newid dros amser, felly mae sgyrsiau dilynol yn ystod yr ychydig wythnosau cyntaf ar ôl dychwelyd i'r gwaith yn rhoi cyfle i wirio bod y trefniadau'n parhau i fod yn briodol a gwneud unrhyw addasiadau angenrheidiol.</a:t>
            </a:r>
            <a:endParaRPr lang="en-GB" sz="1200" kern="1200" dirty="0">
              <a:solidFill>
                <a:schemeClr val="tx1"/>
              </a:solidFill>
              <a:effectLst/>
              <a:latin typeface="+mn-lt"/>
              <a:ea typeface="+mn-ea"/>
              <a:cs typeface="+mn-cs"/>
            </a:endParaRPr>
          </a:p>
          <a:p>
            <a:r>
              <a:rPr lang="cy-GB" sz="1200" kern="1200" dirty="0">
                <a:solidFill>
                  <a:schemeClr val="tx1"/>
                </a:solidFill>
                <a:effectLst/>
                <a:latin typeface="+mn-lt"/>
                <a:ea typeface="+mn-ea"/>
                <a:cs typeface="+mn-cs"/>
              </a:rPr>
              <a:t> </a:t>
            </a:r>
            <a:endParaRPr lang="en-GB" sz="1200" kern="1200" dirty="0">
              <a:solidFill>
                <a:schemeClr val="tx1"/>
              </a:solidFill>
              <a:effectLst/>
              <a:latin typeface="+mn-lt"/>
              <a:ea typeface="+mn-ea"/>
              <a:cs typeface="+mn-cs"/>
            </a:endParaRPr>
          </a:p>
          <a:p>
            <a:r>
              <a:rPr lang="cy-GB" sz="1200" kern="1200" dirty="0">
                <a:solidFill>
                  <a:schemeClr val="tx1"/>
                </a:solidFill>
                <a:effectLst/>
                <a:latin typeface="+mn-lt"/>
                <a:ea typeface="+mn-ea"/>
                <a:cs typeface="+mn-cs"/>
              </a:rPr>
              <a:t>Dewch i gloi drwy atgyfnerthu bod sgwrs gadarnhaol wrth ddychwelyd i'r gwaith yn helpu i feithrin ymddiriedaeth a diogelwch seicolegol. Pan fydd gweithwyr yn teimlo bod rhywun yn gwrando arnynt a'u cefnogi, maent yn fwy tebygol o gael profiad dychwelyd i'r gwaith cadarnhaol, parhau i ymgysylltu a theimlo eu bod yn cael eu gwerthfawrogi gan eu sefydliad. Gall y sgwrs syml hon wneud gwahaniaeth sylweddol i lesiant gweithwyr, cyfraddau cadw staff a diwylliant y gweithle.</a:t>
            </a:r>
            <a:endParaRPr lang="en-GB" sz="1200" kern="1200" dirty="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5"/>
          </p:nvPr>
        </p:nvSpPr>
        <p:spPr/>
        <p:txBody>
          <a:bodyPr/>
          <a:lstStyle/>
          <a:p>
            <a:pPr defTabSz="947958">
              <a:defRPr/>
            </a:pPr>
            <a:fld id="{B656C1FB-A0A5-413E-A6FC-6D73545E6913}" type="slidenum">
              <a:rPr lang="en-GB">
                <a:solidFill>
                  <a:prstClr val="black"/>
                </a:solidFill>
                <a:latin typeface="Aptos" panose="02110004020202020204"/>
              </a:rPr>
              <a:pPr defTabSz="947958">
                <a:defRPr/>
              </a:pPr>
              <a:t>5</a:t>
            </a:fld>
            <a:endParaRPr lang="en-GB">
              <a:solidFill>
                <a:prstClr val="black"/>
              </a:solidFill>
              <a:latin typeface="Aptos" panose="02110004020202020204"/>
            </a:endParaRPr>
          </a:p>
        </p:txBody>
      </p:sp>
    </p:spTree>
    <p:extLst>
      <p:ext uri="{BB962C8B-B14F-4D97-AF65-F5344CB8AC3E}">
        <p14:creationId xmlns:p14="http://schemas.microsoft.com/office/powerpoint/2010/main" val="22413201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endParaRPr lang="en-GB" sz="1200" kern="1200" dirty="0">
              <a:solidFill>
                <a:schemeClr val="tx1"/>
              </a:solidFill>
              <a:effectLst/>
              <a:latin typeface="+mn-lt"/>
              <a:ea typeface="+mn-ea"/>
              <a:cs typeface="+mn-cs"/>
            </a:endParaRPr>
          </a:p>
          <a:p>
            <a:r>
              <a:rPr lang="cy-GB" sz="1200" b="1" kern="1200" dirty="0">
                <a:solidFill>
                  <a:schemeClr val="tx1"/>
                </a:solidFill>
                <a:effectLst/>
                <a:latin typeface="+mn-lt"/>
                <a:ea typeface="+mn-ea"/>
                <a:cs typeface="+mn-cs"/>
              </a:rPr>
              <a:t>Nodiadau’r Hwylusydd</a:t>
            </a:r>
            <a:endParaRPr lang="en-GB" sz="1200" kern="1200" dirty="0">
              <a:solidFill>
                <a:schemeClr val="tx1"/>
              </a:solidFill>
              <a:effectLst/>
              <a:latin typeface="+mn-lt"/>
              <a:ea typeface="+mn-ea"/>
              <a:cs typeface="+mn-cs"/>
            </a:endParaRPr>
          </a:p>
          <a:p>
            <a:r>
              <a:rPr lang="cy-GB" sz="1200" kern="1200" dirty="0">
                <a:solidFill>
                  <a:schemeClr val="tx1"/>
                </a:solidFill>
                <a:effectLst/>
                <a:latin typeface="+mn-lt"/>
                <a:ea typeface="+mn-ea"/>
                <a:cs typeface="+mn-cs"/>
              </a:rPr>
              <a:t>Mae'r sleid hon yn egluro beth sy'n golygu lle priodol i weithwyr sydd angen bwydo ar y fron neu dynnu llaeth o’r fron yn y gwaith. Eglurwch fod rhoi cyfleusterau addas yn rhan bwysig o gefnogi gweithwyr a chyflawni cyfrifoldebau sefydliadol a chyfreithiol.</a:t>
            </a:r>
            <a:endParaRPr lang="en-GB" sz="1200" kern="1200" dirty="0">
              <a:solidFill>
                <a:schemeClr val="tx1"/>
              </a:solidFill>
              <a:effectLst/>
              <a:latin typeface="+mn-lt"/>
              <a:ea typeface="+mn-ea"/>
              <a:cs typeface="+mn-cs"/>
            </a:endParaRPr>
          </a:p>
          <a:p>
            <a:r>
              <a:rPr lang="cy-GB" sz="1200" kern="1200" dirty="0">
                <a:solidFill>
                  <a:schemeClr val="tx1"/>
                </a:solidFill>
                <a:effectLst/>
                <a:latin typeface="+mn-lt"/>
                <a:ea typeface="+mn-ea"/>
                <a:cs typeface="+mn-cs"/>
              </a:rPr>
              <a:t> </a:t>
            </a:r>
            <a:endParaRPr lang="en-GB" sz="1200" kern="1200" dirty="0">
              <a:solidFill>
                <a:schemeClr val="tx1"/>
              </a:solidFill>
              <a:effectLst/>
              <a:latin typeface="+mn-lt"/>
              <a:ea typeface="+mn-ea"/>
              <a:cs typeface="+mn-cs"/>
            </a:endParaRPr>
          </a:p>
          <a:p>
            <a:r>
              <a:rPr lang="cy-GB" sz="1200" kern="1200" dirty="0">
                <a:solidFill>
                  <a:schemeClr val="tx1"/>
                </a:solidFill>
                <a:effectLst/>
                <a:latin typeface="+mn-lt"/>
                <a:ea typeface="+mn-ea"/>
                <a:cs typeface="+mn-cs"/>
              </a:rPr>
              <a:t>Dechreuwch drwy bwysleisio na ddylid </a:t>
            </a:r>
            <a:r>
              <a:rPr lang="cy-GB" sz="1200" b="1" kern="1200" dirty="0">
                <a:solidFill>
                  <a:schemeClr val="tx1"/>
                </a:solidFill>
                <a:effectLst/>
                <a:latin typeface="+mn-lt"/>
                <a:ea typeface="+mn-ea"/>
                <a:cs typeface="+mn-cs"/>
              </a:rPr>
              <a:t>byth</a:t>
            </a:r>
            <a:r>
              <a:rPr lang="cy-GB" sz="1200" kern="1200" dirty="0">
                <a:solidFill>
                  <a:schemeClr val="tx1"/>
                </a:solidFill>
                <a:effectLst/>
                <a:latin typeface="+mn-lt"/>
                <a:ea typeface="+mn-ea"/>
                <a:cs typeface="+mn-cs"/>
              </a:rPr>
              <a:t> disgwyl i weithwyr dynnu llaeth o’r toiled, yr ardal newid nac unrhyw amgylchedd anaddas arall. Nid yw'r ardaloedd hyn yn rhoi'r preifatrwydd, yr urddas na'r hylendid sydd eu hangen ac ni ddylid eu cynnig fel opsiwn.</a:t>
            </a:r>
            <a:endParaRPr lang="en-GB" sz="1200" kern="1200" dirty="0">
              <a:solidFill>
                <a:schemeClr val="tx1"/>
              </a:solidFill>
              <a:effectLst/>
              <a:latin typeface="+mn-lt"/>
              <a:ea typeface="+mn-ea"/>
              <a:cs typeface="+mn-cs"/>
            </a:endParaRPr>
          </a:p>
          <a:p>
            <a:r>
              <a:rPr lang="cy-GB" sz="1200" kern="1200" dirty="0">
                <a:solidFill>
                  <a:schemeClr val="tx1"/>
                </a:solidFill>
                <a:effectLst/>
                <a:latin typeface="+mn-lt"/>
                <a:ea typeface="+mn-ea"/>
                <a:cs typeface="+mn-cs"/>
              </a:rPr>
              <a:t> </a:t>
            </a:r>
            <a:endParaRPr lang="en-GB" sz="1200" kern="1200" dirty="0">
              <a:solidFill>
                <a:schemeClr val="tx1"/>
              </a:solidFill>
              <a:effectLst/>
              <a:latin typeface="+mn-lt"/>
              <a:ea typeface="+mn-ea"/>
              <a:cs typeface="+mn-cs"/>
            </a:endParaRPr>
          </a:p>
          <a:p>
            <a:r>
              <a:rPr lang="cy-GB" sz="1200" kern="1200" dirty="0">
                <a:solidFill>
                  <a:schemeClr val="tx1"/>
                </a:solidFill>
                <a:effectLst/>
                <a:latin typeface="+mn-lt"/>
                <a:ea typeface="+mn-ea"/>
                <a:cs typeface="+mn-cs"/>
              </a:rPr>
              <a:t>Trafodwch nodweddion gofod addas i dynnu llaeth o’r fron. Yn ddelfrydol, dylai'r ystafell fod:</a:t>
            </a:r>
            <a:endParaRPr lang="en-GB" sz="1200" kern="1200" dirty="0">
              <a:solidFill>
                <a:schemeClr val="tx1"/>
              </a:solidFill>
              <a:effectLst/>
              <a:latin typeface="+mn-lt"/>
              <a:ea typeface="+mn-ea"/>
              <a:cs typeface="+mn-cs"/>
            </a:endParaRPr>
          </a:p>
          <a:p>
            <a:pPr lvl="0"/>
            <a:r>
              <a:rPr lang="cy-GB" sz="1200" kern="1200" dirty="0">
                <a:solidFill>
                  <a:schemeClr val="tx1"/>
                </a:solidFill>
                <a:effectLst/>
                <a:latin typeface="+mn-lt"/>
                <a:ea typeface="+mn-ea"/>
                <a:cs typeface="+mn-cs"/>
              </a:rPr>
              <a:t>yn breifat a heb unrhyw ymyrraeth;</a:t>
            </a:r>
            <a:endParaRPr lang="en-GB" sz="1200" kern="1200" dirty="0">
              <a:solidFill>
                <a:schemeClr val="tx1"/>
              </a:solidFill>
              <a:effectLst/>
              <a:latin typeface="+mn-lt"/>
              <a:ea typeface="+mn-ea"/>
              <a:cs typeface="+mn-cs"/>
            </a:endParaRPr>
          </a:p>
          <a:p>
            <a:pPr lvl="0"/>
            <a:r>
              <a:rPr lang="cy-GB" sz="1200" kern="1200" dirty="0">
                <a:solidFill>
                  <a:schemeClr val="tx1"/>
                </a:solidFill>
                <a:effectLst/>
                <a:latin typeface="+mn-lt"/>
                <a:ea typeface="+mn-ea"/>
                <a:cs typeface="+mn-cs"/>
              </a:rPr>
              <a:t>yn lân, yn gyfforddus ac wedi'i chynnal a'i chadw'n dda;</a:t>
            </a:r>
            <a:endParaRPr lang="en-GB" sz="1200" kern="1200" dirty="0">
              <a:solidFill>
                <a:schemeClr val="tx1"/>
              </a:solidFill>
              <a:effectLst/>
              <a:latin typeface="+mn-lt"/>
              <a:ea typeface="+mn-ea"/>
              <a:cs typeface="+mn-cs"/>
            </a:endParaRPr>
          </a:p>
          <a:p>
            <a:pPr lvl="0"/>
            <a:r>
              <a:rPr lang="cy-GB" sz="1200" kern="1200" dirty="0">
                <a:solidFill>
                  <a:schemeClr val="tx1"/>
                </a:solidFill>
                <a:effectLst/>
                <a:latin typeface="+mn-lt"/>
                <a:ea typeface="+mn-ea"/>
                <a:cs typeface="+mn-cs"/>
              </a:rPr>
              <a:t>â chadair gyfforddus;</a:t>
            </a:r>
            <a:endParaRPr lang="en-GB" sz="1200" kern="1200" dirty="0">
              <a:solidFill>
                <a:schemeClr val="tx1"/>
              </a:solidFill>
              <a:effectLst/>
              <a:latin typeface="+mn-lt"/>
              <a:ea typeface="+mn-ea"/>
              <a:cs typeface="+mn-cs"/>
            </a:endParaRPr>
          </a:p>
          <a:p>
            <a:pPr lvl="0"/>
            <a:r>
              <a:rPr lang="cy-GB" sz="1200" kern="1200" dirty="0">
                <a:solidFill>
                  <a:schemeClr val="tx1"/>
                </a:solidFill>
                <a:effectLst/>
                <a:latin typeface="+mn-lt"/>
                <a:ea typeface="+mn-ea"/>
                <a:cs typeface="+mn-cs"/>
              </a:rPr>
              <a:t>yn agos at gyfleusterau golchi dwylo; a</a:t>
            </a:r>
            <a:endParaRPr lang="en-GB" sz="1200" kern="1200" dirty="0">
              <a:solidFill>
                <a:schemeClr val="tx1"/>
              </a:solidFill>
              <a:effectLst/>
              <a:latin typeface="+mn-lt"/>
              <a:ea typeface="+mn-ea"/>
              <a:cs typeface="+mn-cs"/>
            </a:endParaRPr>
          </a:p>
          <a:p>
            <a:pPr lvl="0"/>
            <a:r>
              <a:rPr lang="cy-GB" sz="1200" kern="1200" dirty="0">
                <a:solidFill>
                  <a:schemeClr val="tx1"/>
                </a:solidFill>
                <a:effectLst/>
                <a:latin typeface="+mn-lt"/>
                <a:ea typeface="+mn-ea"/>
                <a:cs typeface="+mn-cs"/>
              </a:rPr>
              <a:t>heb ymyriadau diangen neu beryglon yn y gweithle.</a:t>
            </a:r>
            <a:endParaRPr lang="en-GB" sz="1200" kern="1200" dirty="0">
              <a:solidFill>
                <a:schemeClr val="tx1"/>
              </a:solidFill>
              <a:effectLst/>
              <a:latin typeface="+mn-lt"/>
              <a:ea typeface="+mn-ea"/>
              <a:cs typeface="+mn-cs"/>
            </a:endParaRPr>
          </a:p>
          <a:p>
            <a:r>
              <a:rPr lang="cy-GB" sz="1200" kern="1200" dirty="0">
                <a:solidFill>
                  <a:schemeClr val="tx1"/>
                </a:solidFill>
                <a:effectLst/>
                <a:latin typeface="+mn-lt"/>
                <a:ea typeface="+mn-ea"/>
                <a:cs typeface="+mn-cs"/>
              </a:rPr>
              <a:t> </a:t>
            </a:r>
            <a:endParaRPr lang="en-GB" sz="1200" kern="1200" dirty="0">
              <a:solidFill>
                <a:schemeClr val="tx1"/>
              </a:solidFill>
              <a:effectLst/>
              <a:latin typeface="+mn-lt"/>
              <a:ea typeface="+mn-ea"/>
              <a:cs typeface="+mn-cs"/>
            </a:endParaRPr>
          </a:p>
          <a:p>
            <a:r>
              <a:rPr lang="cy-GB" sz="1200" kern="1200" dirty="0">
                <a:solidFill>
                  <a:schemeClr val="tx1"/>
                </a:solidFill>
                <a:effectLst/>
                <a:latin typeface="+mn-lt"/>
                <a:ea typeface="+mn-ea"/>
                <a:cs typeface="+mn-cs"/>
              </a:rPr>
              <a:t>Lle nad oes ystafell bwydo ar y fron bwrpasol ar gael, esboniwch y dylai rheolwyr weithio gyda chydweithwyr i nodi dewis arall addas. Gall hyn gynnwys defnyddio swyddfa, ystafell gyfarfod neu ystafell gyfweld dros dro, ar yr amod y gellir cynnal preifatrwydd tra bydd yn cael ei defnyddio.</a:t>
            </a:r>
            <a:endParaRPr lang="en-GB" sz="1200" kern="1200" dirty="0">
              <a:solidFill>
                <a:schemeClr val="tx1"/>
              </a:solidFill>
              <a:effectLst/>
              <a:latin typeface="+mn-lt"/>
              <a:ea typeface="+mn-ea"/>
              <a:cs typeface="+mn-cs"/>
            </a:endParaRPr>
          </a:p>
          <a:p>
            <a:r>
              <a:rPr lang="cy-GB" sz="1200" kern="1200" dirty="0">
                <a:solidFill>
                  <a:schemeClr val="tx1"/>
                </a:solidFill>
                <a:effectLst/>
                <a:latin typeface="+mn-lt"/>
                <a:ea typeface="+mn-ea"/>
                <a:cs typeface="+mn-cs"/>
              </a:rPr>
              <a:t>Eglurwch y dylai gweithwyr hefyd gael mynediad at le storio priodol ar gyfer llaeth wedi'i dynnu o’r fron. Gellir rhannu oergell ag eraill, ar yr amod bod y llaeth yn cael ei storio mewn cynhwysydd glân, wedi'i selio a'i labelu'n glir, yn unol â chanllawiau sefydliadol lleol.</a:t>
            </a:r>
            <a:endParaRPr lang="en-GB" sz="1200" kern="1200" dirty="0">
              <a:solidFill>
                <a:schemeClr val="tx1"/>
              </a:solidFill>
              <a:effectLst/>
              <a:latin typeface="+mn-lt"/>
              <a:ea typeface="+mn-ea"/>
              <a:cs typeface="+mn-cs"/>
            </a:endParaRPr>
          </a:p>
          <a:p>
            <a:r>
              <a:rPr lang="cy-GB" sz="1200" kern="1200" dirty="0">
                <a:solidFill>
                  <a:schemeClr val="tx1"/>
                </a:solidFill>
                <a:effectLst/>
                <a:latin typeface="+mn-lt"/>
                <a:ea typeface="+mn-ea"/>
                <a:cs typeface="+mn-cs"/>
              </a:rPr>
              <a:t> </a:t>
            </a:r>
            <a:endParaRPr lang="en-GB" sz="1200" kern="1200" dirty="0">
              <a:solidFill>
                <a:schemeClr val="tx1"/>
              </a:solidFill>
              <a:effectLst/>
              <a:latin typeface="+mn-lt"/>
              <a:ea typeface="+mn-ea"/>
              <a:cs typeface="+mn-cs"/>
            </a:endParaRPr>
          </a:p>
          <a:p>
            <a:r>
              <a:rPr lang="cy-GB" sz="1200" kern="1200" dirty="0">
                <a:solidFill>
                  <a:schemeClr val="tx1"/>
                </a:solidFill>
                <a:effectLst/>
                <a:latin typeface="+mn-lt"/>
                <a:ea typeface="+mn-ea"/>
                <a:cs typeface="+mn-cs"/>
              </a:rPr>
              <a:t>Anogwch reolwyr i feddwl am y trefniadau ymarferol sy'n gwneud y cyfleusterau'n hawdd eu defnyddio. Er enghraifft, ystyriwch sut y bydd gweithwyr yn cael mynediad i'r ystafell, a oes angen ei harchebu, sut y cynhelir preifatrwydd pan gaiff ei defnyddio, ac a yw cydweithwyr yn ymwybodol na allai'r ystafell fod ar gael o bryd i'w gilydd.</a:t>
            </a:r>
            <a:endParaRPr lang="en-GB" sz="1200" kern="1200" dirty="0">
              <a:solidFill>
                <a:schemeClr val="tx1"/>
              </a:solidFill>
              <a:effectLst/>
              <a:latin typeface="+mn-lt"/>
              <a:ea typeface="+mn-ea"/>
              <a:cs typeface="+mn-cs"/>
            </a:endParaRPr>
          </a:p>
          <a:p>
            <a:r>
              <a:rPr lang="cy-GB" sz="1200" kern="1200" dirty="0">
                <a:solidFill>
                  <a:schemeClr val="tx1"/>
                </a:solidFill>
                <a:effectLst/>
                <a:latin typeface="+mn-lt"/>
                <a:ea typeface="+mn-ea"/>
                <a:cs typeface="+mn-cs"/>
              </a:rPr>
              <a:t> </a:t>
            </a:r>
            <a:endParaRPr lang="en-GB" sz="1200" kern="1200" dirty="0">
              <a:solidFill>
                <a:schemeClr val="tx1"/>
              </a:solidFill>
              <a:effectLst/>
              <a:latin typeface="+mn-lt"/>
              <a:ea typeface="+mn-ea"/>
              <a:cs typeface="+mn-cs"/>
            </a:endParaRPr>
          </a:p>
          <a:p>
            <a:r>
              <a:rPr lang="cy-GB" sz="1200" kern="1200" dirty="0">
                <a:solidFill>
                  <a:schemeClr val="tx1"/>
                </a:solidFill>
                <a:effectLst/>
                <a:latin typeface="+mn-lt"/>
                <a:ea typeface="+mn-ea"/>
                <a:cs typeface="+mn-cs"/>
              </a:rPr>
              <a:t>Atgoffwch y cyfranogwyr nad oes angen i gyfleusterau fod yn ddrud nac wedi'u hadeiladu'n bwrpasol i fod yn effeithiol. Yr hyn sy'n bwysig yw eu bod yn rhoi preifatrwydd, urddas ac amgylchedd glân a diogel sy'n galluogi gweithwyr i barhau i fwydo ar y fron neu dynnu llaeth o’r fron os ydynt yn dewis.</a:t>
            </a:r>
            <a:endParaRPr lang="en-GB" sz="1200" kern="1200" dirty="0">
              <a:solidFill>
                <a:schemeClr val="tx1"/>
              </a:solidFill>
              <a:effectLst/>
              <a:latin typeface="+mn-lt"/>
              <a:ea typeface="+mn-ea"/>
              <a:cs typeface="+mn-cs"/>
            </a:endParaRPr>
          </a:p>
          <a:p>
            <a:r>
              <a:rPr lang="cy-GB" sz="1200" kern="1200" dirty="0">
                <a:solidFill>
                  <a:schemeClr val="tx1"/>
                </a:solidFill>
                <a:effectLst/>
                <a:latin typeface="+mn-lt"/>
                <a:ea typeface="+mn-ea"/>
                <a:cs typeface="+mn-cs"/>
              </a:rPr>
              <a:t> </a:t>
            </a:r>
            <a:endParaRPr lang="en-GB" sz="1200" kern="1200" dirty="0">
              <a:solidFill>
                <a:schemeClr val="tx1"/>
              </a:solidFill>
              <a:effectLst/>
              <a:latin typeface="+mn-lt"/>
              <a:ea typeface="+mn-ea"/>
              <a:cs typeface="+mn-cs"/>
            </a:endParaRPr>
          </a:p>
          <a:p>
            <a:r>
              <a:rPr lang="cy-GB" sz="1200" kern="1200" dirty="0">
                <a:solidFill>
                  <a:schemeClr val="tx1"/>
                </a:solidFill>
                <a:effectLst/>
                <a:latin typeface="+mn-lt"/>
                <a:ea typeface="+mn-ea"/>
                <a:cs typeface="+mn-cs"/>
              </a:rPr>
              <a:t>Dewch i gloi drwy atgyfnerthu bod darparu cyfleusterau priodol yn dangos ymrwymiad y sefydliad i gefnogi llesiant, cydraddoldeb a chynhwysiant staff. Mae amgylchedd addas yn helpu i leihau straen i weithwyr sy'n dychwelyd, yn cefnogi cyfraddau cadw staff ac yn cyfrannu at ddiwylliant gweithle cadarnhaol sy'n gyfeillgar i deuluoedd.</a:t>
            </a:r>
            <a:endParaRPr lang="en-GB" sz="1200" kern="1200" dirty="0">
              <a:solidFill>
                <a:schemeClr val="tx1"/>
              </a:solidFill>
              <a:effectLst/>
              <a:latin typeface="+mn-lt"/>
              <a:ea typeface="+mn-ea"/>
              <a:cs typeface="+mn-cs"/>
            </a:endParaRPr>
          </a:p>
          <a:p>
            <a:r>
              <a:rPr lang="cy-GB" sz="1200" kern="1200" dirty="0">
                <a:solidFill>
                  <a:schemeClr val="tx1"/>
                </a:solidFill>
                <a:effectLst/>
                <a:latin typeface="+mn-lt"/>
                <a:ea typeface="+mn-ea"/>
                <a:cs typeface="+mn-cs"/>
              </a:rPr>
              <a:t> </a:t>
            </a:r>
            <a:endParaRPr lang="en-GB" sz="1200"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5"/>
          </p:nvPr>
        </p:nvSpPr>
        <p:spPr/>
        <p:txBody>
          <a:bodyPr/>
          <a:lstStyle/>
          <a:p>
            <a:pPr defTabSz="947958">
              <a:defRPr/>
            </a:pPr>
            <a:fld id="{B656C1FB-A0A5-413E-A6FC-6D73545E6913}" type="slidenum">
              <a:rPr lang="en-GB">
                <a:solidFill>
                  <a:prstClr val="black"/>
                </a:solidFill>
                <a:latin typeface="Aptos" panose="02110004020202020204"/>
              </a:rPr>
              <a:pPr defTabSz="947958">
                <a:defRPr/>
              </a:pPr>
              <a:t>6</a:t>
            </a:fld>
            <a:endParaRPr lang="en-GB">
              <a:solidFill>
                <a:prstClr val="black"/>
              </a:solidFill>
              <a:latin typeface="Aptos" panose="02110004020202020204"/>
            </a:endParaRPr>
          </a:p>
        </p:txBody>
      </p:sp>
    </p:spTree>
    <p:extLst>
      <p:ext uri="{BB962C8B-B14F-4D97-AF65-F5344CB8AC3E}">
        <p14:creationId xmlns:p14="http://schemas.microsoft.com/office/powerpoint/2010/main" val="337622610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A44016C-5C4C-7624-2D90-795E9A48ABF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CF2E081-9623-BF74-2174-94C6D1DD096B}"/>
              </a:ext>
            </a:extLst>
          </p:cNvPr>
          <p:cNvSpPr>
            <a:spLocks noGrp="1" noRot="1" noChangeAspect="1"/>
          </p:cNvSpPr>
          <p:nvPr>
            <p:ph type="sldImg"/>
          </p:nvPr>
        </p:nvSpPr>
        <p:spPr/>
        <p:txBody>
          <a:bodyPr/>
          <a:lstStyle/>
          <a:p>
            <a:endParaRPr lang="en-GB"/>
          </a:p>
        </p:txBody>
      </p:sp>
      <p:sp>
        <p:nvSpPr>
          <p:cNvPr id="3" name="Notes Placeholder 2">
            <a:extLst>
              <a:ext uri="{FF2B5EF4-FFF2-40B4-BE49-F238E27FC236}">
                <a16:creationId xmlns:a16="http://schemas.microsoft.com/office/drawing/2014/main" id="{9CFC795E-07EC-05F5-9B6C-AC795CC302EE}"/>
              </a:ext>
            </a:extLst>
          </p:cNvPr>
          <p:cNvSpPr>
            <a:spLocks noGrp="1"/>
          </p:cNvSpPr>
          <p:nvPr>
            <p:ph type="body" idx="1"/>
          </p:nvPr>
        </p:nvSpPr>
        <p:spPr/>
        <p:txBody>
          <a:bodyPr/>
          <a:lstStyle/>
          <a:p>
            <a:endParaRPr lang="en-GB" sz="1200" kern="1200" dirty="0">
              <a:solidFill>
                <a:schemeClr val="tx1"/>
              </a:solidFill>
              <a:effectLst/>
              <a:latin typeface="+mn-lt"/>
              <a:ea typeface="+mn-ea"/>
              <a:cs typeface="+mn-cs"/>
            </a:endParaRPr>
          </a:p>
          <a:p>
            <a:r>
              <a:rPr lang="cy-GB" sz="1200" b="1" kern="1200" dirty="0">
                <a:solidFill>
                  <a:schemeClr val="tx1"/>
                </a:solidFill>
                <a:effectLst/>
                <a:latin typeface="+mn-lt"/>
                <a:ea typeface="+mn-ea"/>
                <a:cs typeface="+mn-cs"/>
              </a:rPr>
              <a:t>Nodiadau’r Hwylusydd</a:t>
            </a:r>
            <a:endParaRPr lang="en-GB" sz="1200" kern="1200" dirty="0">
              <a:solidFill>
                <a:schemeClr val="tx1"/>
              </a:solidFill>
              <a:effectLst/>
              <a:latin typeface="+mn-lt"/>
              <a:ea typeface="+mn-ea"/>
              <a:cs typeface="+mn-cs"/>
            </a:endParaRPr>
          </a:p>
          <a:p>
            <a:r>
              <a:rPr lang="cy-GB" sz="1200" kern="1200" dirty="0">
                <a:solidFill>
                  <a:schemeClr val="tx1"/>
                </a:solidFill>
                <a:effectLst/>
                <a:latin typeface="+mn-lt"/>
                <a:ea typeface="+mn-ea"/>
                <a:cs typeface="+mn-cs"/>
              </a:rPr>
              <a:t>Mae'r sleid hon yn canolbwyntio ar yr addasiadau rhesymol a allai helpu gweithwyr i barhau i fwydo ar y fron neu dynnu llaeth o’r fron ar ôl dychwelyd i'r gwaith. Eglurwch nad oes un ateb sy'n addas i bawb, a dylai unrhyw addasiadau fod ar sail anghenion yr unigolyn a gofynion eu rôl.</a:t>
            </a:r>
            <a:endParaRPr lang="en-GB" sz="1200" kern="1200" dirty="0">
              <a:solidFill>
                <a:schemeClr val="tx1"/>
              </a:solidFill>
              <a:effectLst/>
              <a:latin typeface="+mn-lt"/>
              <a:ea typeface="+mn-ea"/>
              <a:cs typeface="+mn-cs"/>
            </a:endParaRPr>
          </a:p>
          <a:p>
            <a:r>
              <a:rPr lang="cy-GB" sz="1200" kern="1200" dirty="0">
                <a:solidFill>
                  <a:schemeClr val="tx1"/>
                </a:solidFill>
                <a:effectLst/>
                <a:latin typeface="+mn-lt"/>
                <a:ea typeface="+mn-ea"/>
                <a:cs typeface="+mn-cs"/>
              </a:rPr>
              <a:t> </a:t>
            </a:r>
            <a:endParaRPr lang="en-GB" sz="1200" kern="1200" dirty="0">
              <a:solidFill>
                <a:schemeClr val="tx1"/>
              </a:solidFill>
              <a:effectLst/>
              <a:latin typeface="+mn-lt"/>
              <a:ea typeface="+mn-ea"/>
              <a:cs typeface="+mn-cs"/>
            </a:endParaRPr>
          </a:p>
          <a:p>
            <a:r>
              <a:rPr lang="cy-GB" sz="1200" kern="1200" dirty="0">
                <a:solidFill>
                  <a:schemeClr val="tx1"/>
                </a:solidFill>
                <a:effectLst/>
                <a:latin typeface="+mn-lt"/>
                <a:ea typeface="+mn-ea"/>
                <a:cs typeface="+mn-cs"/>
              </a:rPr>
              <a:t>Dechreuwch drwy atgoffa cyfranogwyr y bydd amgylchiadau pob gweithiwr yn wahanol. Efallai y bydd angen ychydig iawn o addasiadau ar rai gweithwyr, tra bydd angen mwy o hyblygrwydd ar eraill, yn enwedig yn ystod wythnosau cyntaf dychwelyd i'r gwaith. Y gamp yw cael trafodaethau agored a chydweithio i nodi atebion ymarferol.</a:t>
            </a:r>
            <a:endParaRPr lang="en-GB" sz="1200" kern="1200" dirty="0">
              <a:solidFill>
                <a:schemeClr val="tx1"/>
              </a:solidFill>
              <a:effectLst/>
              <a:latin typeface="+mn-lt"/>
              <a:ea typeface="+mn-ea"/>
              <a:cs typeface="+mn-cs"/>
            </a:endParaRPr>
          </a:p>
          <a:p>
            <a:r>
              <a:rPr lang="cy-GB" sz="1200" kern="1200" dirty="0">
                <a:solidFill>
                  <a:schemeClr val="tx1"/>
                </a:solidFill>
                <a:effectLst/>
                <a:latin typeface="+mn-lt"/>
                <a:ea typeface="+mn-ea"/>
                <a:cs typeface="+mn-cs"/>
              </a:rPr>
              <a:t> </a:t>
            </a:r>
            <a:endParaRPr lang="en-GB" sz="1200" kern="1200" dirty="0">
              <a:solidFill>
                <a:schemeClr val="tx1"/>
              </a:solidFill>
              <a:effectLst/>
              <a:latin typeface="+mn-lt"/>
              <a:ea typeface="+mn-ea"/>
              <a:cs typeface="+mn-cs"/>
            </a:endParaRPr>
          </a:p>
          <a:p>
            <a:r>
              <a:rPr lang="cy-GB" sz="1200" kern="1200" dirty="0">
                <a:solidFill>
                  <a:schemeClr val="tx1"/>
                </a:solidFill>
                <a:effectLst/>
                <a:latin typeface="+mn-lt"/>
                <a:ea typeface="+mn-ea"/>
                <a:cs typeface="+mn-cs"/>
              </a:rPr>
              <a:t>Gall enghreifftiau o addasiadau rhesymol gynnwys:</a:t>
            </a:r>
            <a:endParaRPr lang="en-GB" sz="1200" kern="1200" dirty="0">
              <a:solidFill>
                <a:schemeClr val="tx1"/>
              </a:solidFill>
              <a:effectLst/>
              <a:latin typeface="+mn-lt"/>
              <a:ea typeface="+mn-ea"/>
              <a:cs typeface="+mn-cs"/>
            </a:endParaRPr>
          </a:p>
          <a:p>
            <a:pPr lvl="0"/>
            <a:r>
              <a:rPr lang="cy-GB" sz="1200" kern="1200" dirty="0">
                <a:solidFill>
                  <a:schemeClr val="tx1"/>
                </a:solidFill>
                <a:effectLst/>
                <a:latin typeface="+mn-lt"/>
                <a:ea typeface="+mn-ea"/>
                <a:cs typeface="+mn-cs"/>
              </a:rPr>
              <a:t>galluogi seibiannau ychwanegol neu hyblyg i fwydo ar y fron neu dynnu llaeth o’r fron;</a:t>
            </a:r>
            <a:endParaRPr lang="en-GB" sz="1200" kern="1200" dirty="0">
              <a:solidFill>
                <a:schemeClr val="tx1"/>
              </a:solidFill>
              <a:effectLst/>
              <a:latin typeface="+mn-lt"/>
              <a:ea typeface="+mn-ea"/>
              <a:cs typeface="+mn-cs"/>
            </a:endParaRPr>
          </a:p>
          <a:p>
            <a:pPr lvl="0"/>
            <a:r>
              <a:rPr lang="cy-GB" sz="1200" kern="1200" dirty="0">
                <a:solidFill>
                  <a:schemeClr val="tx1"/>
                </a:solidFill>
                <a:effectLst/>
                <a:latin typeface="+mn-lt"/>
                <a:ea typeface="+mn-ea"/>
                <a:cs typeface="+mn-cs"/>
              </a:rPr>
              <a:t>addasu amseriad seibiannau neu gyfarfodydd i ddarparu ar gyfer tynnu llaeth o’r fron;</a:t>
            </a:r>
            <a:endParaRPr lang="en-GB" sz="1200" kern="1200" dirty="0">
              <a:solidFill>
                <a:schemeClr val="tx1"/>
              </a:solidFill>
              <a:effectLst/>
              <a:latin typeface="+mn-lt"/>
              <a:ea typeface="+mn-ea"/>
              <a:cs typeface="+mn-cs"/>
            </a:endParaRPr>
          </a:p>
          <a:p>
            <a:pPr lvl="0"/>
            <a:r>
              <a:rPr lang="cy-GB" sz="1200" kern="1200" dirty="0">
                <a:solidFill>
                  <a:schemeClr val="tx1"/>
                </a:solidFill>
                <a:effectLst/>
                <a:latin typeface="+mn-lt"/>
                <a:ea typeface="+mn-ea"/>
                <a:cs typeface="+mn-cs"/>
              </a:rPr>
              <a:t>hyblygrwydd dros dro o amgylch amseroedd cychwyn neu orffen sifftiau;</a:t>
            </a:r>
            <a:endParaRPr lang="en-GB" sz="1200" kern="1200" dirty="0">
              <a:solidFill>
                <a:schemeClr val="tx1"/>
              </a:solidFill>
              <a:effectLst/>
              <a:latin typeface="+mn-lt"/>
              <a:ea typeface="+mn-ea"/>
              <a:cs typeface="+mn-cs"/>
            </a:endParaRPr>
          </a:p>
          <a:p>
            <a:pPr lvl="0"/>
            <a:r>
              <a:rPr lang="cy-GB" sz="1200" kern="1200" dirty="0">
                <a:solidFill>
                  <a:schemeClr val="tx1"/>
                </a:solidFill>
                <a:effectLst/>
                <a:latin typeface="+mn-lt"/>
                <a:ea typeface="+mn-ea"/>
                <a:cs typeface="+mn-cs"/>
              </a:rPr>
              <a:t>addasu patrymau gwaith neu ddyletswyddau clinigol lle bo'n briodol; ac</a:t>
            </a:r>
            <a:endParaRPr lang="en-GB" sz="1200" kern="1200" dirty="0">
              <a:solidFill>
                <a:schemeClr val="tx1"/>
              </a:solidFill>
              <a:effectLst/>
              <a:latin typeface="+mn-lt"/>
              <a:ea typeface="+mn-ea"/>
              <a:cs typeface="+mn-cs"/>
            </a:endParaRPr>
          </a:p>
          <a:p>
            <a:pPr lvl="0"/>
            <a:r>
              <a:rPr lang="cy-GB" sz="1200" kern="1200" dirty="0">
                <a:solidFill>
                  <a:schemeClr val="tx1"/>
                </a:solidFill>
                <a:effectLst/>
                <a:latin typeface="+mn-lt"/>
                <a:ea typeface="+mn-ea"/>
                <a:cs typeface="+mn-cs"/>
              </a:rPr>
              <a:t>ystyried newidiadau dros dro i ddyletswyddau os oes risgiau iechyd a diogelwch wedi'u nodi.</a:t>
            </a:r>
            <a:endParaRPr lang="en-GB" sz="1200" kern="1200" dirty="0">
              <a:solidFill>
                <a:schemeClr val="tx1"/>
              </a:solidFill>
              <a:effectLst/>
              <a:latin typeface="+mn-lt"/>
              <a:ea typeface="+mn-ea"/>
              <a:cs typeface="+mn-cs"/>
            </a:endParaRPr>
          </a:p>
          <a:p>
            <a:r>
              <a:rPr lang="cy-GB" sz="1200" kern="1200" dirty="0">
                <a:solidFill>
                  <a:schemeClr val="tx1"/>
                </a:solidFill>
                <a:effectLst/>
                <a:latin typeface="+mn-lt"/>
                <a:ea typeface="+mn-ea"/>
                <a:cs typeface="+mn-cs"/>
              </a:rPr>
              <a:t> </a:t>
            </a:r>
            <a:endParaRPr lang="en-GB" sz="1200" kern="1200" dirty="0">
              <a:solidFill>
                <a:schemeClr val="tx1"/>
              </a:solidFill>
              <a:effectLst/>
              <a:latin typeface="+mn-lt"/>
              <a:ea typeface="+mn-ea"/>
              <a:cs typeface="+mn-cs"/>
            </a:endParaRPr>
          </a:p>
          <a:p>
            <a:r>
              <a:rPr lang="cy-GB" sz="1200" kern="1200" dirty="0">
                <a:solidFill>
                  <a:schemeClr val="tx1"/>
                </a:solidFill>
                <a:effectLst/>
                <a:latin typeface="+mn-lt"/>
                <a:ea typeface="+mn-ea"/>
                <a:cs typeface="+mn-cs"/>
              </a:rPr>
              <a:t>Eglurwch y dylai rheolwyr hefyd ystyried a oes angen </a:t>
            </a:r>
            <a:r>
              <a:rPr lang="cy-GB" sz="1200" b="1" kern="1200" dirty="0">
                <a:solidFill>
                  <a:schemeClr val="tx1"/>
                </a:solidFill>
                <a:effectLst/>
                <a:latin typeface="+mn-lt"/>
                <a:ea typeface="+mn-ea"/>
                <a:cs typeface="+mn-cs"/>
              </a:rPr>
              <a:t>asesiad risg</a:t>
            </a:r>
            <a:r>
              <a:rPr lang="cy-GB" sz="1200" kern="1200" dirty="0">
                <a:solidFill>
                  <a:schemeClr val="tx1"/>
                </a:solidFill>
                <a:effectLst/>
                <a:latin typeface="+mn-lt"/>
                <a:ea typeface="+mn-ea"/>
                <a:cs typeface="+mn-cs"/>
              </a:rPr>
              <a:t>. Yn dibynnu ar rôl y gweithiwr, gall hyn gynnwys adolygu dod i gysylltiad â sylweddau peryglus, clefydau heintus, gwres gormodol, gweithgareddau corfforol heriol neu sefyll am gyfnod hir. Dylid rheoli unrhyw risgiau a nodwyd yn unol â gweithdrefnau iechyd a diogelwch lleol.</a:t>
            </a:r>
            <a:endParaRPr lang="en-GB" sz="1200" kern="1200" dirty="0">
              <a:solidFill>
                <a:schemeClr val="tx1"/>
              </a:solidFill>
              <a:effectLst/>
              <a:latin typeface="+mn-lt"/>
              <a:ea typeface="+mn-ea"/>
              <a:cs typeface="+mn-cs"/>
            </a:endParaRPr>
          </a:p>
          <a:p>
            <a:r>
              <a:rPr lang="cy-GB" sz="1200" kern="1200" dirty="0">
                <a:solidFill>
                  <a:schemeClr val="tx1"/>
                </a:solidFill>
                <a:effectLst/>
                <a:latin typeface="+mn-lt"/>
                <a:ea typeface="+mn-ea"/>
                <a:cs typeface="+mn-cs"/>
              </a:rPr>
              <a:t> </a:t>
            </a:r>
            <a:endParaRPr lang="en-GB" sz="1200" kern="1200" dirty="0">
              <a:solidFill>
                <a:schemeClr val="tx1"/>
              </a:solidFill>
              <a:effectLst/>
              <a:latin typeface="+mn-lt"/>
              <a:ea typeface="+mn-ea"/>
              <a:cs typeface="+mn-cs"/>
            </a:endParaRPr>
          </a:p>
          <a:p>
            <a:r>
              <a:rPr lang="cy-GB" sz="1200" kern="1200" dirty="0">
                <a:solidFill>
                  <a:schemeClr val="tx1"/>
                </a:solidFill>
                <a:effectLst/>
                <a:latin typeface="+mn-lt"/>
                <a:ea typeface="+mn-ea"/>
                <a:cs typeface="+mn-cs"/>
              </a:rPr>
              <a:t>Lle mae'r rôl yn caniatáu, gall trefniadau gweithio hyblyg neu hybrid hefyd fod yn briodol a dylid eu hystyried yn unol â pholisïau'r sefydliad. Fodd bynnag, atgoffwch reolwyr na fydd pob rôl yn addas ar gyfer gweithio gartref neu weithio hybrid, felly dylai trafodaethau ganolbwyntio ar nodi'r opsiynau mwyaf priodol ac ymarferol i'r unigolyn.</a:t>
            </a:r>
            <a:endParaRPr lang="en-GB" sz="1200" kern="1200" dirty="0">
              <a:solidFill>
                <a:schemeClr val="tx1"/>
              </a:solidFill>
              <a:effectLst/>
              <a:latin typeface="+mn-lt"/>
              <a:ea typeface="+mn-ea"/>
              <a:cs typeface="+mn-cs"/>
            </a:endParaRPr>
          </a:p>
          <a:p>
            <a:r>
              <a:rPr lang="cy-GB" sz="1200" kern="1200" dirty="0">
                <a:solidFill>
                  <a:schemeClr val="tx1"/>
                </a:solidFill>
                <a:effectLst/>
                <a:latin typeface="+mn-lt"/>
                <a:ea typeface="+mn-ea"/>
                <a:cs typeface="+mn-cs"/>
              </a:rPr>
              <a:t> </a:t>
            </a:r>
            <a:endParaRPr lang="en-GB" sz="1200" kern="1200" dirty="0">
              <a:solidFill>
                <a:schemeClr val="tx1"/>
              </a:solidFill>
              <a:effectLst/>
              <a:latin typeface="+mn-lt"/>
              <a:ea typeface="+mn-ea"/>
              <a:cs typeface="+mn-cs"/>
            </a:endParaRPr>
          </a:p>
          <a:p>
            <a:r>
              <a:rPr lang="cy-GB" sz="1200" kern="1200" dirty="0">
                <a:solidFill>
                  <a:schemeClr val="tx1"/>
                </a:solidFill>
                <a:effectLst/>
                <a:latin typeface="+mn-lt"/>
                <a:ea typeface="+mn-ea"/>
                <a:cs typeface="+mn-cs"/>
              </a:rPr>
              <a:t>Pwysleisiwch y dylid adolygu addasiadau'n rheolaidd. Wrth i batrymau bwydo ar y fron newid dros amser, efallai y bydd angen llai o addasiadau ar weithwyr, tra bydd angen cymorth ychwanegol ar eraill os bydd amgylchiadau'n newid. Mae cadw mewn cysylltiad rheolaidd yn rhoi cyfle i adolygu beth sy'n gweithio'n dda a gwneud unrhyw newidiadau angenrheidiol.</a:t>
            </a:r>
            <a:endParaRPr lang="en-GB" sz="1200" kern="1200" dirty="0">
              <a:solidFill>
                <a:schemeClr val="tx1"/>
              </a:solidFill>
              <a:effectLst/>
              <a:latin typeface="+mn-lt"/>
              <a:ea typeface="+mn-ea"/>
              <a:cs typeface="+mn-cs"/>
            </a:endParaRPr>
          </a:p>
          <a:p>
            <a:r>
              <a:rPr lang="cy-GB" sz="1200" kern="1200" dirty="0">
                <a:solidFill>
                  <a:schemeClr val="tx1"/>
                </a:solidFill>
                <a:effectLst/>
                <a:latin typeface="+mn-lt"/>
                <a:ea typeface="+mn-ea"/>
                <a:cs typeface="+mn-cs"/>
              </a:rPr>
              <a:t> </a:t>
            </a:r>
            <a:endParaRPr lang="en-GB" sz="1200" kern="1200" dirty="0">
              <a:solidFill>
                <a:schemeClr val="tx1"/>
              </a:solidFill>
              <a:effectLst/>
              <a:latin typeface="+mn-lt"/>
              <a:ea typeface="+mn-ea"/>
              <a:cs typeface="+mn-cs"/>
            </a:endParaRPr>
          </a:p>
          <a:p>
            <a:r>
              <a:rPr lang="cy-GB" sz="1200" kern="1200" dirty="0">
                <a:solidFill>
                  <a:schemeClr val="tx1"/>
                </a:solidFill>
                <a:effectLst/>
                <a:latin typeface="+mn-lt"/>
                <a:ea typeface="+mn-ea"/>
                <a:cs typeface="+mn-cs"/>
              </a:rPr>
              <a:t>Dewch i gloi drwy atgyfnerthu bod cefnogi gweithwyr sy'n bwydo ar y fron yn ymwneud â dod o hyd i atebion ymarferol sy'n cydbwyso anghenion y gweithiwr â darparu gwasanaethau. Mae cyfathrebu agored, hyblygrwydd a chynllunio cynnar yn allweddol i sicrhau bod gweithwyr yn teimlo eu bod yn cael eu cefnogi wrth gynnal gwasanaethau diogel ac effeithiol.</a:t>
            </a:r>
            <a:endParaRPr lang="en-GB" sz="1200" kern="1200" dirty="0">
              <a:solidFill>
                <a:schemeClr val="tx1"/>
              </a:solidFill>
              <a:effectLst/>
              <a:latin typeface="+mn-lt"/>
              <a:ea typeface="+mn-ea"/>
              <a:cs typeface="+mn-cs"/>
            </a:endParaRPr>
          </a:p>
          <a:p>
            <a:r>
              <a:rPr lang="cy-GB" sz="1200" kern="1200" dirty="0">
                <a:solidFill>
                  <a:schemeClr val="tx1"/>
                </a:solidFill>
                <a:effectLst/>
                <a:latin typeface="+mn-lt"/>
                <a:ea typeface="+mn-ea"/>
                <a:cs typeface="+mn-cs"/>
              </a:rPr>
              <a:t> </a:t>
            </a:r>
            <a:endParaRPr lang="en-GB" sz="1200" kern="1200" dirty="0">
              <a:solidFill>
                <a:schemeClr val="tx1"/>
              </a:solidFill>
              <a:effectLst/>
              <a:latin typeface="+mn-lt"/>
              <a:ea typeface="+mn-ea"/>
              <a:cs typeface="+mn-cs"/>
            </a:endParaRPr>
          </a:p>
          <a:p>
            <a:endParaRPr lang="en-GB" dirty="0"/>
          </a:p>
        </p:txBody>
      </p:sp>
      <p:sp>
        <p:nvSpPr>
          <p:cNvPr id="4" name="Slide Number Placeholder 3">
            <a:extLst>
              <a:ext uri="{FF2B5EF4-FFF2-40B4-BE49-F238E27FC236}">
                <a16:creationId xmlns:a16="http://schemas.microsoft.com/office/drawing/2014/main" id="{3623347B-A729-AA95-5AB5-1CE0151E3A12}"/>
              </a:ext>
            </a:extLst>
          </p:cNvPr>
          <p:cNvSpPr>
            <a:spLocks noGrp="1"/>
          </p:cNvSpPr>
          <p:nvPr>
            <p:ph type="sldNum" sz="quarter" idx="5"/>
          </p:nvPr>
        </p:nvSpPr>
        <p:spPr/>
        <p:txBody>
          <a:bodyPr/>
          <a:lstStyle/>
          <a:p>
            <a:pPr defTabSz="947958">
              <a:defRPr/>
            </a:pPr>
            <a:fld id="{B656C1FB-A0A5-413E-A6FC-6D73545E6913}" type="slidenum">
              <a:rPr lang="en-GB">
                <a:solidFill>
                  <a:prstClr val="black"/>
                </a:solidFill>
                <a:latin typeface="Aptos" panose="02110004020202020204"/>
              </a:rPr>
              <a:pPr defTabSz="947958">
                <a:defRPr/>
              </a:pPr>
              <a:t>7</a:t>
            </a:fld>
            <a:endParaRPr lang="en-GB">
              <a:solidFill>
                <a:prstClr val="black"/>
              </a:solidFill>
              <a:latin typeface="Aptos" panose="02110004020202020204"/>
            </a:endParaRPr>
          </a:p>
        </p:txBody>
      </p:sp>
    </p:spTree>
    <p:extLst>
      <p:ext uri="{BB962C8B-B14F-4D97-AF65-F5344CB8AC3E}">
        <p14:creationId xmlns:p14="http://schemas.microsoft.com/office/powerpoint/2010/main" val="247954191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endParaRPr lang="en-GB" sz="1200" kern="1200" dirty="0">
              <a:solidFill>
                <a:schemeClr val="tx1"/>
              </a:solidFill>
              <a:effectLst/>
              <a:latin typeface="+mn-lt"/>
              <a:ea typeface="+mn-ea"/>
              <a:cs typeface="+mn-cs"/>
            </a:endParaRPr>
          </a:p>
          <a:p>
            <a:r>
              <a:rPr lang="cy-GB" sz="1200" b="1" kern="1200" dirty="0">
                <a:solidFill>
                  <a:schemeClr val="tx1"/>
                </a:solidFill>
                <a:effectLst/>
                <a:latin typeface="+mn-lt"/>
                <a:ea typeface="+mn-ea"/>
                <a:cs typeface="+mn-cs"/>
              </a:rPr>
              <a:t>Nodiadau’r Hwylusydd</a:t>
            </a:r>
            <a:endParaRPr lang="en-GB" sz="1200" kern="1200" dirty="0">
              <a:solidFill>
                <a:schemeClr val="tx1"/>
              </a:solidFill>
              <a:effectLst/>
              <a:latin typeface="+mn-lt"/>
              <a:ea typeface="+mn-ea"/>
              <a:cs typeface="+mn-cs"/>
            </a:endParaRPr>
          </a:p>
          <a:p>
            <a:r>
              <a:rPr lang="cy-GB" sz="1200" kern="1200" dirty="0">
                <a:solidFill>
                  <a:schemeClr val="tx1"/>
                </a:solidFill>
                <a:effectLst/>
                <a:latin typeface="+mn-lt"/>
                <a:ea typeface="+mn-ea"/>
                <a:cs typeface="+mn-cs"/>
              </a:rPr>
              <a:t>Mae'r sleid hon yn trafod rhai o'r cwestiynau y mae rheolwyr yn eu gofyn yn gyffredin am gefnogi gweithwyr sy'n bwydo ar y fron neu'n tynnu llaeth o’r fron yn y gwaith. Anogwch gyfranogwyr i rannu unrhyw gwestiynau ychwanegol sydd ganddynt, gan y gall hyn helpu i fynd i'r afael â phryderon a chynyddu hyder wrth weithredu'r polisi.</a:t>
            </a:r>
            <a:endParaRPr lang="en-GB" sz="1200" kern="1200" dirty="0">
              <a:solidFill>
                <a:schemeClr val="tx1"/>
              </a:solidFill>
              <a:effectLst/>
              <a:latin typeface="+mn-lt"/>
              <a:ea typeface="+mn-ea"/>
              <a:cs typeface="+mn-cs"/>
            </a:endParaRPr>
          </a:p>
          <a:p>
            <a:r>
              <a:rPr lang="cy-GB" sz="1200" kern="1200" dirty="0">
                <a:solidFill>
                  <a:schemeClr val="tx1"/>
                </a:solidFill>
                <a:effectLst/>
                <a:latin typeface="+mn-lt"/>
                <a:ea typeface="+mn-ea"/>
                <a:cs typeface="+mn-cs"/>
              </a:rPr>
              <a:t> </a:t>
            </a:r>
            <a:endParaRPr lang="en-GB" sz="1200" kern="1200" dirty="0">
              <a:solidFill>
                <a:schemeClr val="tx1"/>
              </a:solidFill>
              <a:effectLst/>
              <a:latin typeface="+mn-lt"/>
              <a:ea typeface="+mn-ea"/>
              <a:cs typeface="+mn-cs"/>
            </a:endParaRPr>
          </a:p>
          <a:p>
            <a:r>
              <a:rPr lang="cy-GB" sz="1200" kern="1200" dirty="0">
                <a:solidFill>
                  <a:schemeClr val="tx1"/>
                </a:solidFill>
                <a:effectLst/>
                <a:latin typeface="+mn-lt"/>
                <a:ea typeface="+mn-ea"/>
                <a:cs typeface="+mn-cs"/>
              </a:rPr>
              <a:t>A oes angen i weithwyr roi tystiolaeth feddygol eu bod yn bwydo ar y fron?</a:t>
            </a:r>
            <a:br>
              <a:rPr lang="cy-GB" sz="1200" kern="1200" dirty="0">
                <a:solidFill>
                  <a:schemeClr val="tx1"/>
                </a:solidFill>
                <a:effectLst/>
                <a:latin typeface="+mn-lt"/>
                <a:ea typeface="+mn-ea"/>
                <a:cs typeface="+mn-cs"/>
              </a:rPr>
            </a:br>
            <a:r>
              <a:rPr lang="cy-GB" sz="1200" kern="1200" dirty="0">
                <a:solidFill>
                  <a:schemeClr val="tx1"/>
                </a:solidFill>
                <a:effectLst/>
                <a:latin typeface="+mn-lt"/>
                <a:ea typeface="+mn-ea"/>
                <a:cs typeface="+mn-cs"/>
              </a:rPr>
              <a:t>Na. Nid oes gofyn i weithwyr roi tystiolaeth feddygol. Dylai rheolwyr ymdrin â sgyrsiau gydag ymddiriedaeth a diffuantrwydd, gan ganolbwyntio ar ddeall anghenion y gweithiwr a thrafod sut y gellir eu cefnogi yn y gweithle.</a:t>
            </a:r>
            <a:endParaRPr lang="en-GB" sz="1200" kern="1200" dirty="0">
              <a:solidFill>
                <a:schemeClr val="tx1"/>
              </a:solidFill>
              <a:effectLst/>
              <a:latin typeface="+mn-lt"/>
              <a:ea typeface="+mn-ea"/>
              <a:cs typeface="+mn-cs"/>
            </a:endParaRPr>
          </a:p>
          <a:p>
            <a:r>
              <a:rPr lang="cy-GB" sz="1200" kern="1200" dirty="0">
                <a:solidFill>
                  <a:schemeClr val="tx1"/>
                </a:solidFill>
                <a:effectLst/>
                <a:latin typeface="+mn-lt"/>
                <a:ea typeface="+mn-ea"/>
                <a:cs typeface="+mn-cs"/>
              </a:rPr>
              <a:t> </a:t>
            </a:r>
            <a:endParaRPr lang="en-GB" sz="1200" kern="1200" dirty="0">
              <a:solidFill>
                <a:schemeClr val="tx1"/>
              </a:solidFill>
              <a:effectLst/>
              <a:latin typeface="+mn-lt"/>
              <a:ea typeface="+mn-ea"/>
              <a:cs typeface="+mn-cs"/>
            </a:endParaRPr>
          </a:p>
          <a:p>
            <a:r>
              <a:rPr lang="cy-GB" sz="1200" kern="1200" dirty="0">
                <a:solidFill>
                  <a:schemeClr val="tx1"/>
                </a:solidFill>
                <a:effectLst/>
                <a:latin typeface="+mn-lt"/>
                <a:ea typeface="+mn-ea"/>
                <a:cs typeface="+mn-cs"/>
              </a:rPr>
              <a:t>Am ba hyd y dylid rhoi cefnogaeth?</a:t>
            </a:r>
            <a:br>
              <a:rPr lang="cy-GB" sz="1200" kern="1200" dirty="0">
                <a:solidFill>
                  <a:schemeClr val="tx1"/>
                </a:solidFill>
                <a:effectLst/>
                <a:latin typeface="+mn-lt"/>
                <a:ea typeface="+mn-ea"/>
                <a:cs typeface="+mn-cs"/>
              </a:rPr>
            </a:br>
            <a:r>
              <a:rPr lang="cy-GB" sz="1200" kern="1200" dirty="0">
                <a:solidFill>
                  <a:schemeClr val="tx1"/>
                </a:solidFill>
                <a:effectLst/>
                <a:latin typeface="+mn-lt"/>
                <a:ea typeface="+mn-ea"/>
                <a:cs typeface="+mn-cs"/>
              </a:rPr>
              <a:t>Nid oes amserlen benodol. Dylai cefnogaeth barhau cyhyd â bod y gweithiwr yn bwydo ar y fron neu'n tynnu llaeth o’r fron yn y gwaith. Mae'n debygol y bydd eu hanghenion yn newid dros amser, felly mae trafodaethau adolygu rheolaidd yn bwysig i sicrhau bod trefniadau'n parhau i fod yn briodol.</a:t>
            </a:r>
            <a:endParaRPr lang="en-GB" sz="1200" kern="1200" dirty="0">
              <a:solidFill>
                <a:schemeClr val="tx1"/>
              </a:solidFill>
              <a:effectLst/>
              <a:latin typeface="+mn-lt"/>
              <a:ea typeface="+mn-ea"/>
              <a:cs typeface="+mn-cs"/>
            </a:endParaRPr>
          </a:p>
          <a:p>
            <a:r>
              <a:rPr lang="cy-GB" sz="1200" kern="1200" dirty="0">
                <a:solidFill>
                  <a:schemeClr val="tx1"/>
                </a:solidFill>
                <a:effectLst/>
                <a:latin typeface="+mn-lt"/>
                <a:ea typeface="+mn-ea"/>
                <a:cs typeface="+mn-cs"/>
              </a:rPr>
              <a:t> </a:t>
            </a:r>
            <a:endParaRPr lang="en-GB" sz="1200" kern="1200" dirty="0">
              <a:solidFill>
                <a:schemeClr val="tx1"/>
              </a:solidFill>
              <a:effectLst/>
              <a:latin typeface="+mn-lt"/>
              <a:ea typeface="+mn-ea"/>
              <a:cs typeface="+mn-cs"/>
            </a:endParaRPr>
          </a:p>
          <a:p>
            <a:r>
              <a:rPr lang="cy-GB" sz="1200" kern="1200" dirty="0">
                <a:solidFill>
                  <a:schemeClr val="tx1"/>
                </a:solidFill>
                <a:effectLst/>
                <a:latin typeface="+mn-lt"/>
                <a:ea typeface="+mn-ea"/>
                <a:cs typeface="+mn-cs"/>
              </a:rPr>
              <a:t>Beth os yw aelodau eraill o'r tîm yn meddwl bod y trefniadau'n annheg?</a:t>
            </a:r>
            <a:br>
              <a:rPr lang="cy-GB" sz="1200" kern="1200" dirty="0">
                <a:solidFill>
                  <a:schemeClr val="tx1"/>
                </a:solidFill>
                <a:effectLst/>
                <a:latin typeface="+mn-lt"/>
                <a:ea typeface="+mn-ea"/>
                <a:cs typeface="+mn-cs"/>
              </a:rPr>
            </a:br>
            <a:r>
              <a:rPr lang="cy-GB" sz="1200" kern="1200" dirty="0">
                <a:solidFill>
                  <a:schemeClr val="tx1"/>
                </a:solidFill>
                <a:effectLst/>
                <a:latin typeface="+mn-lt"/>
                <a:ea typeface="+mn-ea"/>
                <a:cs typeface="+mn-cs"/>
              </a:rPr>
              <a:t>Eglurwch fod cefnogaeth i fwydo ar y fron yn rhan o gyfrifoldebau cyfreithiol a sefydliadol cyflogwr. Bwriad yr addasiadau a ddarperir yw cefnogi iechyd, llesiant a dychweliad gweithiwr i'r gwaith ac ni ddylid eu hystyried yn driniaeth ffafriol. Dylai rheolwyr gynnal cyfrinachedd ac osgoi trafod trefniadau personol unigolyn gyda chydweithwyr. Lle bo'n briodol, gall rheolwyr hyrwyddo diwylliant gweithle cadarnhaol a chynhwysol drwy godi ymwybyddiaeth gyffredinol o bolisïau sefydliadol a phwysigrwydd cefnogi cydweithwyr.</a:t>
            </a:r>
            <a:endParaRPr lang="en-GB" sz="1200" kern="1200" dirty="0">
              <a:solidFill>
                <a:schemeClr val="tx1"/>
              </a:solidFill>
              <a:effectLst/>
              <a:latin typeface="+mn-lt"/>
              <a:ea typeface="+mn-ea"/>
              <a:cs typeface="+mn-cs"/>
            </a:endParaRPr>
          </a:p>
          <a:p>
            <a:r>
              <a:rPr lang="cy-GB" sz="1200" kern="1200" dirty="0">
                <a:solidFill>
                  <a:schemeClr val="tx1"/>
                </a:solidFill>
                <a:effectLst/>
                <a:latin typeface="+mn-lt"/>
                <a:ea typeface="+mn-ea"/>
                <a:cs typeface="+mn-cs"/>
              </a:rPr>
              <a:t> </a:t>
            </a:r>
            <a:endParaRPr lang="en-GB" sz="1200" kern="1200" dirty="0">
              <a:solidFill>
                <a:schemeClr val="tx1"/>
              </a:solidFill>
              <a:effectLst/>
              <a:latin typeface="+mn-lt"/>
              <a:ea typeface="+mn-ea"/>
              <a:cs typeface="+mn-cs"/>
            </a:endParaRPr>
          </a:p>
          <a:p>
            <a:r>
              <a:rPr lang="cy-GB" sz="1200" kern="1200" dirty="0">
                <a:solidFill>
                  <a:schemeClr val="tx1"/>
                </a:solidFill>
                <a:effectLst/>
                <a:latin typeface="+mn-lt"/>
                <a:ea typeface="+mn-ea"/>
                <a:cs typeface="+mn-cs"/>
              </a:rPr>
              <a:t>Beth os yw pwysau gweithredol yn ei gwneud hi'n anodd darparu seibiannau neu gyfleusterau?</a:t>
            </a:r>
            <a:br>
              <a:rPr lang="cy-GB" sz="1200" kern="1200" dirty="0">
                <a:solidFill>
                  <a:schemeClr val="tx1"/>
                </a:solidFill>
                <a:effectLst/>
                <a:latin typeface="+mn-lt"/>
                <a:ea typeface="+mn-ea"/>
                <a:cs typeface="+mn-cs"/>
              </a:rPr>
            </a:br>
            <a:r>
              <a:rPr lang="cy-GB" sz="1200" kern="1200" dirty="0">
                <a:solidFill>
                  <a:schemeClr val="tx1"/>
                </a:solidFill>
                <a:effectLst/>
                <a:latin typeface="+mn-lt"/>
                <a:ea typeface="+mn-ea"/>
                <a:cs typeface="+mn-cs"/>
              </a:rPr>
              <a:t>Cydnabyddwch y gall pwysau ar wasanaethau gyflwyno heriau, ond dylai rheolwyr gynllunio ymlaen llaw lle bynnag y bo modd. Gall sgyrsiau cynnar, cynllunio </a:t>
            </a:r>
            <a:r>
              <a:rPr lang="cy-GB" sz="1200" kern="1200" dirty="0" err="1">
                <a:solidFill>
                  <a:schemeClr val="tx1"/>
                </a:solidFill>
                <a:effectLst/>
                <a:latin typeface="+mn-lt"/>
                <a:ea typeface="+mn-ea"/>
                <a:cs typeface="+mn-cs"/>
              </a:rPr>
              <a:t>rota</a:t>
            </a:r>
            <a:r>
              <a:rPr lang="cy-GB" sz="1200" kern="1200" dirty="0">
                <a:solidFill>
                  <a:schemeClr val="tx1"/>
                </a:solidFill>
                <a:effectLst/>
                <a:latin typeface="+mn-lt"/>
                <a:ea typeface="+mn-ea"/>
                <a:cs typeface="+mn-cs"/>
              </a:rPr>
              <a:t> effeithiol ac archwilio atebion amgen oresgyn rhwystrau posibl yn aml. Os yw anawsterau’n parhau, dylai rheolwyr geisio cyngor neu </a:t>
            </a:r>
            <a:r>
              <a:rPr lang="cy-GB" sz="1200" kern="1200" dirty="0" err="1">
                <a:solidFill>
                  <a:schemeClr val="tx1"/>
                </a:solidFill>
                <a:effectLst/>
                <a:latin typeface="+mn-lt"/>
                <a:ea typeface="+mn-ea"/>
                <a:cs typeface="+mn-cs"/>
              </a:rPr>
              <a:t>uwchgyfeirio</a:t>
            </a:r>
            <a:r>
              <a:rPr lang="cy-GB" sz="1200" kern="1200" dirty="0">
                <a:solidFill>
                  <a:schemeClr val="tx1"/>
                </a:solidFill>
                <a:effectLst/>
                <a:latin typeface="+mn-lt"/>
                <a:ea typeface="+mn-ea"/>
                <a:cs typeface="+mn-cs"/>
              </a:rPr>
              <a:t> pryderon yn hytrach na phenderfynu’n syml na ellir rhoi cefnogaeth.</a:t>
            </a:r>
            <a:endParaRPr lang="en-GB" sz="1200" kern="1200" dirty="0">
              <a:solidFill>
                <a:schemeClr val="tx1"/>
              </a:solidFill>
              <a:effectLst/>
              <a:latin typeface="+mn-lt"/>
              <a:ea typeface="+mn-ea"/>
              <a:cs typeface="+mn-cs"/>
            </a:endParaRPr>
          </a:p>
          <a:p>
            <a:r>
              <a:rPr lang="cy-GB" sz="1200" kern="1200" dirty="0">
                <a:solidFill>
                  <a:schemeClr val="tx1"/>
                </a:solidFill>
                <a:effectLst/>
                <a:latin typeface="+mn-lt"/>
                <a:ea typeface="+mn-ea"/>
                <a:cs typeface="+mn-cs"/>
              </a:rPr>
              <a:t> </a:t>
            </a:r>
            <a:endParaRPr lang="en-GB" sz="1200" kern="1200" dirty="0">
              <a:solidFill>
                <a:schemeClr val="tx1"/>
              </a:solidFill>
              <a:effectLst/>
              <a:latin typeface="+mn-lt"/>
              <a:ea typeface="+mn-ea"/>
              <a:cs typeface="+mn-cs"/>
            </a:endParaRPr>
          </a:p>
          <a:p>
            <a:r>
              <a:rPr lang="cy-GB" sz="1200" kern="1200" dirty="0">
                <a:solidFill>
                  <a:schemeClr val="tx1"/>
                </a:solidFill>
                <a:effectLst/>
                <a:latin typeface="+mn-lt"/>
                <a:ea typeface="+mn-ea"/>
                <a:cs typeface="+mn-cs"/>
              </a:rPr>
              <a:t>Dewch i gloi drwy atgoffa cyfranogwyr nad oes disgwyl iddyn nhw gael yr holl atebion. Os ydyn nhw'n ansicr, dylen nhw gyfeirio at bolisi bwydo ar y fron y sefydliad a cheisio cyngor gan Adnoddau Dynol, Iechyd Galwedigaethol neu wasanaethau cymorth perthnasol eraill. Y nod yw gweithio ar y cyd â gweithwyr i ddod o hyd i atebion ymarferol sy'n cefnogi'r unigolyn a'r gwasanaeth.</a:t>
            </a:r>
            <a:endParaRPr lang="en-GB" sz="1200" kern="1200" dirty="0">
              <a:solidFill>
                <a:schemeClr val="tx1"/>
              </a:solidFill>
              <a:effectLst/>
              <a:latin typeface="+mn-lt"/>
              <a:ea typeface="+mn-ea"/>
              <a:cs typeface="+mn-cs"/>
            </a:endParaRPr>
          </a:p>
          <a:p>
            <a:r>
              <a:rPr lang="cy-GB" sz="1200" b="1" kern="1200" dirty="0">
                <a:solidFill>
                  <a:schemeClr val="tx1"/>
                </a:solidFill>
                <a:effectLst/>
                <a:latin typeface="+mn-lt"/>
                <a:ea typeface="+mn-ea"/>
                <a:cs typeface="+mn-cs"/>
              </a:rPr>
              <a:t> </a:t>
            </a:r>
            <a:endParaRPr lang="en-GB" sz="1200" kern="1200" dirty="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5"/>
          </p:nvPr>
        </p:nvSpPr>
        <p:spPr/>
        <p:txBody>
          <a:bodyPr/>
          <a:lstStyle/>
          <a:p>
            <a:fld id="{2E5961C2-F743-4481-ACCE-E2A746E7D899}" type="slidenum">
              <a:rPr lang="en-GB" smtClean="0"/>
              <a:t>8</a:t>
            </a:fld>
            <a:endParaRPr lang="en-GB"/>
          </a:p>
        </p:txBody>
      </p:sp>
    </p:spTree>
    <p:extLst>
      <p:ext uri="{BB962C8B-B14F-4D97-AF65-F5344CB8AC3E}">
        <p14:creationId xmlns:p14="http://schemas.microsoft.com/office/powerpoint/2010/main" val="76713274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r>
              <a:rPr lang="cy-GB" sz="1200" b="1" kern="1200" dirty="0">
                <a:solidFill>
                  <a:schemeClr val="tx1"/>
                </a:solidFill>
                <a:effectLst/>
                <a:latin typeface="+mn-lt"/>
                <a:ea typeface="+mn-ea"/>
                <a:cs typeface="+mn-cs"/>
              </a:rPr>
              <a:t>Nodiadau’r Hwylusydd</a:t>
            </a:r>
            <a:endParaRPr lang="en-GB" sz="1200" kern="1200" dirty="0">
              <a:solidFill>
                <a:schemeClr val="tx1"/>
              </a:solidFill>
              <a:effectLst/>
              <a:latin typeface="+mn-lt"/>
              <a:ea typeface="+mn-ea"/>
              <a:cs typeface="+mn-cs"/>
            </a:endParaRPr>
          </a:p>
          <a:p>
            <a:r>
              <a:rPr lang="cy-GB" sz="1200" kern="1200" dirty="0">
                <a:solidFill>
                  <a:schemeClr val="tx1"/>
                </a:solidFill>
                <a:effectLst/>
                <a:latin typeface="+mn-lt"/>
                <a:ea typeface="+mn-ea"/>
                <a:cs typeface="+mn-cs"/>
              </a:rPr>
              <a:t>Mae'r sleid hon yn tynnu sylw at yr ystod o gefnogaeth sydd ar gael i reolwyr a gweithwyr. Atgoffwch y cyfranogwyr nad oes disgwyl iddynt reoli pob sefyllfa ar eu pen eu hunain a bod nifer o wasanaethau ar gael i roi cyngor ac arweiniad.</a:t>
            </a:r>
            <a:endParaRPr lang="en-GB" sz="1200" kern="1200" dirty="0">
              <a:solidFill>
                <a:schemeClr val="tx1"/>
              </a:solidFill>
              <a:effectLst/>
              <a:latin typeface="+mn-lt"/>
              <a:ea typeface="+mn-ea"/>
              <a:cs typeface="+mn-cs"/>
            </a:endParaRPr>
          </a:p>
          <a:p>
            <a:r>
              <a:rPr lang="cy-GB" sz="1200" kern="1200" dirty="0">
                <a:solidFill>
                  <a:schemeClr val="tx1"/>
                </a:solidFill>
                <a:effectLst/>
                <a:latin typeface="+mn-lt"/>
                <a:ea typeface="+mn-ea"/>
                <a:cs typeface="+mn-cs"/>
              </a:rPr>
              <a:t> </a:t>
            </a:r>
            <a:endParaRPr lang="en-GB" sz="1200" kern="1200" dirty="0">
              <a:solidFill>
                <a:schemeClr val="tx1"/>
              </a:solidFill>
              <a:effectLst/>
              <a:latin typeface="+mn-lt"/>
              <a:ea typeface="+mn-ea"/>
              <a:cs typeface="+mn-cs"/>
            </a:endParaRPr>
          </a:p>
          <a:p>
            <a:r>
              <a:rPr lang="cy-GB" sz="1200" kern="1200" dirty="0">
                <a:solidFill>
                  <a:schemeClr val="tx1"/>
                </a:solidFill>
                <a:effectLst/>
                <a:latin typeface="+mn-lt"/>
                <a:ea typeface="+mn-ea"/>
                <a:cs typeface="+mn-cs"/>
              </a:rPr>
              <a:t>Dechreuwch drwy egluro rôl Iechyd Galwedigaethol. Gall Iechyd Galwedigaethol roi cyngor ar bryderon sy'n ymwneud ag iechyd, addasiadau i'r gweithle ac asesiadau risg lle bo'n briodol. Dylai rheolwyr geisio cefnogaeth os ydynt yn ansicr beth yw'r ffordd orau o gefnogi gweithiwr neu os oes angen cyngor arbenigol.</a:t>
            </a:r>
            <a:endParaRPr lang="en-GB" sz="1200" kern="1200" dirty="0">
              <a:solidFill>
                <a:schemeClr val="tx1"/>
              </a:solidFill>
              <a:effectLst/>
              <a:latin typeface="+mn-lt"/>
              <a:ea typeface="+mn-ea"/>
              <a:cs typeface="+mn-cs"/>
            </a:endParaRPr>
          </a:p>
          <a:p>
            <a:r>
              <a:rPr lang="cy-GB" sz="1200" kern="1200" dirty="0">
                <a:solidFill>
                  <a:schemeClr val="tx1"/>
                </a:solidFill>
                <a:effectLst/>
                <a:latin typeface="+mn-lt"/>
                <a:ea typeface="+mn-ea"/>
                <a:cs typeface="+mn-cs"/>
              </a:rPr>
              <a:t> </a:t>
            </a:r>
            <a:endParaRPr lang="en-GB" sz="1200" kern="1200" dirty="0">
              <a:solidFill>
                <a:schemeClr val="tx1"/>
              </a:solidFill>
              <a:effectLst/>
              <a:latin typeface="+mn-lt"/>
              <a:ea typeface="+mn-ea"/>
              <a:cs typeface="+mn-cs"/>
            </a:endParaRPr>
          </a:p>
          <a:p>
            <a:r>
              <a:rPr lang="cy-GB" sz="1200" kern="1200" dirty="0">
                <a:solidFill>
                  <a:schemeClr val="tx1"/>
                </a:solidFill>
                <a:effectLst/>
                <a:latin typeface="+mn-lt"/>
                <a:ea typeface="+mn-ea"/>
                <a:cs typeface="+mn-cs"/>
              </a:rPr>
              <a:t>Nesaf, trafodwch y Rhaglen Cymorth i Weithwyr (EAP) neu unrhyw wasanaeth llesiant cyfatebol sydd ar gael o fewn y sefydliad. Eglurwch y gall y gwasanaethau hyn roi cefnogaeth gyfrinachol i weithwyr a allai fod yn profi straen neu sy’n ei chael hi’n anodd cydbwyso cyfrifoldebau gwaith a theuluol wrth iddynt ddychwelyd i’r gwaith.</a:t>
            </a:r>
            <a:endParaRPr lang="en-GB" sz="1200" kern="1200" dirty="0">
              <a:solidFill>
                <a:schemeClr val="tx1"/>
              </a:solidFill>
              <a:effectLst/>
              <a:latin typeface="+mn-lt"/>
              <a:ea typeface="+mn-ea"/>
              <a:cs typeface="+mn-cs"/>
            </a:endParaRPr>
          </a:p>
          <a:p>
            <a:r>
              <a:rPr lang="cy-GB" sz="1200" kern="1200" dirty="0">
                <a:solidFill>
                  <a:schemeClr val="tx1"/>
                </a:solidFill>
                <a:effectLst/>
                <a:latin typeface="+mn-lt"/>
                <a:ea typeface="+mn-ea"/>
                <a:cs typeface="+mn-cs"/>
              </a:rPr>
              <a:t> </a:t>
            </a:r>
            <a:endParaRPr lang="en-GB" sz="1200" kern="1200" dirty="0">
              <a:solidFill>
                <a:schemeClr val="tx1"/>
              </a:solidFill>
              <a:effectLst/>
              <a:latin typeface="+mn-lt"/>
              <a:ea typeface="+mn-ea"/>
              <a:cs typeface="+mn-cs"/>
            </a:endParaRPr>
          </a:p>
          <a:p>
            <a:r>
              <a:rPr lang="cy-GB" sz="1200" kern="1200" dirty="0">
                <a:solidFill>
                  <a:schemeClr val="tx1"/>
                </a:solidFill>
                <a:effectLst/>
                <a:latin typeface="+mn-lt"/>
                <a:ea typeface="+mn-ea"/>
                <a:cs typeface="+mn-cs"/>
              </a:rPr>
              <a:t>Tynnwch sylw at rôl cynrychiolwyr Undeb Llafur, a all gefnogi gweithwyr drwy roi cyngor ar bolisïau gweithle, hawliau cyflogaeth a'r gefnogaeth sydd ar gael. Dylai rheolwyr gydweithio â chynrychiolwyr Undeb Llafur lle bo'n briodol i sicrhau bod gweithwyr yn cael canllawiau cyson a chefnogol.</a:t>
            </a:r>
            <a:endParaRPr lang="en-GB" sz="1200" kern="1200" dirty="0">
              <a:solidFill>
                <a:schemeClr val="tx1"/>
              </a:solidFill>
              <a:effectLst/>
              <a:latin typeface="+mn-lt"/>
              <a:ea typeface="+mn-ea"/>
              <a:cs typeface="+mn-cs"/>
            </a:endParaRPr>
          </a:p>
          <a:p>
            <a:r>
              <a:rPr lang="cy-GB" sz="1200" kern="1200" dirty="0">
                <a:solidFill>
                  <a:schemeClr val="tx1"/>
                </a:solidFill>
                <a:effectLst/>
                <a:latin typeface="+mn-lt"/>
                <a:ea typeface="+mn-ea"/>
                <a:cs typeface="+mn-cs"/>
              </a:rPr>
              <a:t> </a:t>
            </a:r>
            <a:endParaRPr lang="en-GB" sz="1200" kern="1200" dirty="0">
              <a:solidFill>
                <a:schemeClr val="tx1"/>
              </a:solidFill>
              <a:effectLst/>
              <a:latin typeface="+mn-lt"/>
              <a:ea typeface="+mn-ea"/>
              <a:cs typeface="+mn-cs"/>
            </a:endParaRPr>
          </a:p>
          <a:p>
            <a:r>
              <a:rPr lang="cy-GB" sz="1200" kern="1200" dirty="0">
                <a:solidFill>
                  <a:schemeClr val="tx1"/>
                </a:solidFill>
                <a:effectLst/>
                <a:latin typeface="+mn-lt"/>
                <a:ea typeface="+mn-ea"/>
                <a:cs typeface="+mn-cs"/>
              </a:rPr>
              <a:t>Os oes gan eich sefydliad fynediad at Dimau Bwydo Babanod, Arbenigwyr Bwydo ar y Fron neu wasanaethau cefnogi bwydo ar y fron lleol, esboniwch y gall y gweithwyr proffesiynol hyn gynnig cyngor arbenigol ar fwydo ar y fron, tynnu llaeth o'r fron, storio llaeth a rheoli'r newid yn ôl i'r gwaith. Anogwch reolwyr i gyfeirio gweithwyr at y gwasanaethau hyn os byddai cefnogaeth ychwanegol o fudd.</a:t>
            </a:r>
            <a:endParaRPr lang="en-GB" sz="1200" kern="1200" dirty="0">
              <a:solidFill>
                <a:schemeClr val="tx1"/>
              </a:solidFill>
              <a:effectLst/>
              <a:latin typeface="+mn-lt"/>
              <a:ea typeface="+mn-ea"/>
              <a:cs typeface="+mn-cs"/>
            </a:endParaRPr>
          </a:p>
          <a:p>
            <a:r>
              <a:rPr lang="cy-GB" sz="1200" kern="1200" dirty="0">
                <a:solidFill>
                  <a:schemeClr val="tx1"/>
                </a:solidFill>
                <a:effectLst/>
                <a:latin typeface="+mn-lt"/>
                <a:ea typeface="+mn-ea"/>
                <a:cs typeface="+mn-cs"/>
              </a:rPr>
              <a:t> </a:t>
            </a:r>
            <a:endParaRPr lang="en-GB" sz="1200" kern="1200" dirty="0">
              <a:solidFill>
                <a:schemeClr val="tx1"/>
              </a:solidFill>
              <a:effectLst/>
              <a:latin typeface="+mn-lt"/>
              <a:ea typeface="+mn-ea"/>
              <a:cs typeface="+mn-cs"/>
            </a:endParaRPr>
          </a:p>
          <a:p>
            <a:r>
              <a:rPr lang="cy-GB" sz="1200" kern="1200" dirty="0">
                <a:solidFill>
                  <a:schemeClr val="tx1"/>
                </a:solidFill>
                <a:effectLst/>
                <a:latin typeface="+mn-lt"/>
                <a:ea typeface="+mn-ea"/>
                <a:cs typeface="+mn-cs"/>
              </a:rPr>
              <a:t>Atgoffwch y cyfranogwyr i ymgyfarwyddo â'r gwasanaethau cymorth sydd ar gael yn eu sefydliad eu hunain, gan gynnwys Adnoddau Dynol, Iechyd Galwedigaethol, timau llesiant ac unrhyw adnoddau lleol. Ystyriwch ddisodli neu ychwanegu enghreifftiau ar y sleid hon i adlewyrchu gwasanaethau a manylion cyswllt penodol eich sefydliad.</a:t>
            </a:r>
            <a:endParaRPr lang="en-GB" sz="1200" kern="1200" dirty="0">
              <a:solidFill>
                <a:schemeClr val="tx1"/>
              </a:solidFill>
              <a:effectLst/>
              <a:latin typeface="+mn-lt"/>
              <a:ea typeface="+mn-ea"/>
              <a:cs typeface="+mn-cs"/>
            </a:endParaRPr>
          </a:p>
          <a:p>
            <a:r>
              <a:rPr lang="cy-GB" sz="1200" kern="1200" dirty="0">
                <a:solidFill>
                  <a:schemeClr val="tx1"/>
                </a:solidFill>
                <a:effectLst/>
                <a:latin typeface="+mn-lt"/>
                <a:ea typeface="+mn-ea"/>
                <a:cs typeface="+mn-cs"/>
              </a:rPr>
              <a:t> </a:t>
            </a:r>
            <a:endParaRPr lang="en-GB" sz="1200" kern="1200" dirty="0">
              <a:solidFill>
                <a:schemeClr val="tx1"/>
              </a:solidFill>
              <a:effectLst/>
              <a:latin typeface="+mn-lt"/>
              <a:ea typeface="+mn-ea"/>
              <a:cs typeface="+mn-cs"/>
            </a:endParaRPr>
          </a:p>
          <a:p>
            <a:r>
              <a:rPr lang="cy-GB" sz="1200" kern="1200" dirty="0">
                <a:solidFill>
                  <a:schemeClr val="tx1"/>
                </a:solidFill>
                <a:effectLst/>
                <a:latin typeface="+mn-lt"/>
                <a:ea typeface="+mn-ea"/>
                <a:cs typeface="+mn-cs"/>
              </a:rPr>
              <a:t>Dewch i gloi drwy atgyfnerthu bod cyfeirio effeithiol yn rhan bwysig o gefnogi gweithwyr. Mae gwybod ble i gael cyngor ychwanegol yn helpu rheolwyr i ymateb yn hyderus, yn sicrhau bod gweithwyr yn derbyn y gefnogaeth gywir ar yr amser cywir ac yn dangos ymrwymiad y sefydliad i lesiant gweithwyr, cynhwysiant ac arweinyddiaeth dosturiol.</a:t>
            </a:r>
            <a:endParaRPr lang="en-GB" sz="1200" kern="1200" dirty="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5"/>
          </p:nvPr>
        </p:nvSpPr>
        <p:spPr/>
        <p:txBody>
          <a:bodyPr/>
          <a:lstStyle/>
          <a:p>
            <a:fld id="{2E5961C2-F743-4481-ACCE-E2A746E7D899}" type="slidenum">
              <a:rPr lang="en-GB" smtClean="0"/>
              <a:t>9</a:t>
            </a:fld>
            <a:endParaRPr lang="en-GB"/>
          </a:p>
        </p:txBody>
      </p:sp>
    </p:spTree>
    <p:extLst>
      <p:ext uri="{BB962C8B-B14F-4D97-AF65-F5344CB8AC3E}">
        <p14:creationId xmlns:p14="http://schemas.microsoft.com/office/powerpoint/2010/main" val="408418669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E5961C2-F743-4481-ACCE-E2A746E7D899}" type="slidenum">
              <a:rPr lang="en-GB" smtClean="0"/>
              <a:t>10</a:t>
            </a:fld>
            <a:endParaRPr lang="en-GB"/>
          </a:p>
        </p:txBody>
      </p:sp>
    </p:spTree>
    <p:extLst>
      <p:ext uri="{BB962C8B-B14F-4D97-AF65-F5344CB8AC3E}">
        <p14:creationId xmlns:p14="http://schemas.microsoft.com/office/powerpoint/2010/main" val="277214280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defTabSz="947958">
              <a:defRPr/>
            </a:pPr>
            <a:fld id="{B656C1FB-A0A5-413E-A6FC-6D73545E6913}" type="slidenum">
              <a:rPr lang="en-GB">
                <a:solidFill>
                  <a:prstClr val="black"/>
                </a:solidFill>
                <a:latin typeface="Aptos" panose="02110004020202020204"/>
              </a:rPr>
              <a:pPr defTabSz="947958">
                <a:defRPr/>
              </a:pPr>
              <a:t>11</a:t>
            </a:fld>
            <a:endParaRPr lang="en-GB">
              <a:solidFill>
                <a:prstClr val="black"/>
              </a:solidFill>
              <a:latin typeface="Aptos" panose="02110004020202020204"/>
            </a:endParaRPr>
          </a:p>
        </p:txBody>
      </p:sp>
    </p:spTree>
    <p:extLst>
      <p:ext uri="{BB962C8B-B14F-4D97-AF65-F5344CB8AC3E}">
        <p14:creationId xmlns:p14="http://schemas.microsoft.com/office/powerpoint/2010/main" val="648499726"/>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Holding slide">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86FF7613-8E93-B84D-8A76-753638D5854D}"/>
              </a:ext>
            </a:extLst>
          </p:cNvPr>
          <p:cNvSpPr>
            <a:spLocks noGrp="1"/>
          </p:cNvSpPr>
          <p:nvPr>
            <p:ph type="ctrTitle"/>
          </p:nvPr>
        </p:nvSpPr>
        <p:spPr>
          <a:xfrm>
            <a:off x="743414" y="1757982"/>
            <a:ext cx="9144000" cy="2387600"/>
          </a:xfrm>
        </p:spPr>
        <p:txBody>
          <a:bodyPr anchor="b">
            <a:normAutofit/>
          </a:bodyPr>
          <a:lstStyle>
            <a:lvl1pPr algn="l">
              <a:defRPr sz="4800">
                <a:solidFill>
                  <a:schemeClr val="tx1"/>
                </a:solidFill>
                <a:latin typeface="Korolev Rounded Medium" pitchFamily="2" charset="77"/>
              </a:defRPr>
            </a:lvl1pPr>
          </a:lstStyle>
          <a:p>
            <a:r>
              <a:rPr lang="en-GB"/>
              <a:t>Click to edit Master title style</a:t>
            </a:r>
            <a:endParaRPr lang="en-US"/>
          </a:p>
        </p:txBody>
      </p:sp>
      <p:sp>
        <p:nvSpPr>
          <p:cNvPr id="7" name="Subtitle 2">
            <a:extLst>
              <a:ext uri="{FF2B5EF4-FFF2-40B4-BE49-F238E27FC236}">
                <a16:creationId xmlns:a16="http://schemas.microsoft.com/office/drawing/2014/main" id="{615B6BB4-B265-0F46-9F3C-EEDD513BDBEE}"/>
              </a:ext>
            </a:extLst>
          </p:cNvPr>
          <p:cNvSpPr>
            <a:spLocks noGrp="1"/>
          </p:cNvSpPr>
          <p:nvPr>
            <p:ph type="subTitle" idx="1" hasCustomPrompt="1"/>
          </p:nvPr>
        </p:nvSpPr>
        <p:spPr>
          <a:xfrm>
            <a:off x="743414" y="4237657"/>
            <a:ext cx="9144000" cy="1655762"/>
          </a:xfrm>
        </p:spPr>
        <p:txBody>
          <a:bodyPr>
            <a:normAutofit/>
          </a:bodyPr>
          <a:lstStyle>
            <a:lvl1pPr marL="0" indent="0" algn="l">
              <a:buNone/>
              <a:defRPr sz="1800">
                <a:solidFill>
                  <a:schemeClr val="accent3"/>
                </a:solidFill>
                <a:latin typeface="Korolev Rounded Medium" pitchFamily="2" charset="77"/>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5" name="Oval 4">
            <a:extLst>
              <a:ext uri="{FF2B5EF4-FFF2-40B4-BE49-F238E27FC236}">
                <a16:creationId xmlns:a16="http://schemas.microsoft.com/office/drawing/2014/main" id="{FB7F6654-848E-BD4F-B9A6-E413C09B43F4}"/>
              </a:ext>
            </a:extLst>
          </p:cNvPr>
          <p:cNvSpPr/>
          <p:nvPr userDrawn="1"/>
        </p:nvSpPr>
        <p:spPr>
          <a:xfrm>
            <a:off x="9870396" y="-613349"/>
            <a:ext cx="4988604" cy="5313745"/>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pic>
        <p:nvPicPr>
          <p:cNvPr id="8" name="Picture 7" descr="A picture containing strainer&#10;&#10;Description automatically generated">
            <a:extLst>
              <a:ext uri="{FF2B5EF4-FFF2-40B4-BE49-F238E27FC236}">
                <a16:creationId xmlns:a16="http://schemas.microsoft.com/office/drawing/2014/main" id="{EAE11A70-EACA-AE49-9523-59932137BBF2}"/>
              </a:ext>
            </a:extLst>
          </p:cNvPr>
          <p:cNvPicPr>
            <a:picLocks noChangeAspect="1"/>
          </p:cNvPicPr>
          <p:nvPr userDrawn="1"/>
        </p:nvPicPr>
        <p:blipFill rotWithShape="1">
          <a:blip r:embed="rId2"/>
          <a:srcRect l="10108" t="13333" r="14336" b="14797"/>
          <a:stretch/>
        </p:blipFill>
        <p:spPr>
          <a:xfrm>
            <a:off x="10666781" y="2669158"/>
            <a:ext cx="3050438" cy="2901635"/>
          </a:xfrm>
          <a:prstGeom prst="rect">
            <a:avLst/>
          </a:prstGeom>
        </p:spPr>
      </p:pic>
      <p:sp>
        <p:nvSpPr>
          <p:cNvPr id="4" name="Oval 3">
            <a:extLst>
              <a:ext uri="{FF2B5EF4-FFF2-40B4-BE49-F238E27FC236}">
                <a16:creationId xmlns:a16="http://schemas.microsoft.com/office/drawing/2014/main" id="{96DB223A-47F5-EA47-97C6-CAEB154F4C3C}"/>
              </a:ext>
            </a:extLst>
          </p:cNvPr>
          <p:cNvSpPr/>
          <p:nvPr userDrawn="1"/>
        </p:nvSpPr>
        <p:spPr>
          <a:xfrm>
            <a:off x="8849713" y="-536840"/>
            <a:ext cx="2259401" cy="2259401"/>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pic>
        <p:nvPicPr>
          <p:cNvPr id="9" name="Picture 8" descr="A picture containing strainer, drawing&#10;&#10;Description automatically generated">
            <a:extLst>
              <a:ext uri="{FF2B5EF4-FFF2-40B4-BE49-F238E27FC236}">
                <a16:creationId xmlns:a16="http://schemas.microsoft.com/office/drawing/2014/main" id="{BA924D68-6832-994C-8344-D005B62C226E}"/>
              </a:ext>
            </a:extLst>
          </p:cNvPr>
          <p:cNvPicPr>
            <a:picLocks noChangeAspect="1"/>
          </p:cNvPicPr>
          <p:nvPr userDrawn="1"/>
        </p:nvPicPr>
        <p:blipFill rotWithShape="1">
          <a:blip r:embed="rId3"/>
          <a:srcRect l="14607" t="14796" r="14986" b="14629"/>
          <a:stretch/>
        </p:blipFill>
        <p:spPr>
          <a:xfrm>
            <a:off x="8391084" y="726616"/>
            <a:ext cx="1937942" cy="1942542"/>
          </a:xfrm>
          <a:prstGeom prst="rect">
            <a:avLst/>
          </a:prstGeom>
        </p:spPr>
      </p:pic>
    </p:spTree>
    <p:extLst>
      <p:ext uri="{BB962C8B-B14F-4D97-AF65-F5344CB8AC3E}">
        <p14:creationId xmlns:p14="http://schemas.microsoft.com/office/powerpoint/2010/main" val="324230666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D59202-4F22-AA4D-86FB-B5CA16EA29EC}"/>
              </a:ext>
            </a:extLst>
          </p:cNvPr>
          <p:cNvSpPr>
            <a:spLocks noGrp="1"/>
          </p:cNvSpPr>
          <p:nvPr>
            <p:ph type="title"/>
          </p:nvPr>
        </p:nvSpPr>
        <p:spPr/>
        <p:txBody>
          <a:bodyPr/>
          <a:lstStyle>
            <a:lvl1pPr>
              <a:defRPr>
                <a:solidFill>
                  <a:schemeClr val="tx1"/>
                </a:solidFill>
              </a:defRPr>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567B83A3-9CD0-CB48-9A34-36C2CA3AA6A6}"/>
              </a:ext>
            </a:extLst>
          </p:cNvPr>
          <p:cNvSpPr>
            <a:spLocks noGrp="1"/>
          </p:cNvSpPr>
          <p:nvPr>
            <p:ph idx="1"/>
          </p:nvPr>
        </p:nvSpPr>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326328441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Image &amp; text layout">
    <p:spTree>
      <p:nvGrpSpPr>
        <p:cNvPr id="1" name=""/>
        <p:cNvGrpSpPr/>
        <p:nvPr/>
      </p:nvGrpSpPr>
      <p:grpSpPr>
        <a:xfrm>
          <a:off x="0" y="0"/>
          <a:ext cx="0" cy="0"/>
          <a:chOff x="0" y="0"/>
          <a:chExt cx="0" cy="0"/>
        </a:xfrm>
      </p:grpSpPr>
      <p:sp>
        <p:nvSpPr>
          <p:cNvPr id="16" name="Oval 15">
            <a:extLst>
              <a:ext uri="{FF2B5EF4-FFF2-40B4-BE49-F238E27FC236}">
                <a16:creationId xmlns:a16="http://schemas.microsoft.com/office/drawing/2014/main" id="{84F5517F-9F83-7142-993A-A00C8BA189F8}"/>
              </a:ext>
            </a:extLst>
          </p:cNvPr>
          <p:cNvSpPr/>
          <p:nvPr userDrawn="1"/>
        </p:nvSpPr>
        <p:spPr>
          <a:xfrm>
            <a:off x="6677833" y="3734225"/>
            <a:ext cx="2259401" cy="2259401"/>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4" name="Oval 13">
            <a:extLst>
              <a:ext uri="{FF2B5EF4-FFF2-40B4-BE49-F238E27FC236}">
                <a16:creationId xmlns:a16="http://schemas.microsoft.com/office/drawing/2014/main" id="{1097FEAF-8696-074E-AE00-BA348D22B6B4}"/>
              </a:ext>
            </a:extLst>
          </p:cNvPr>
          <p:cNvSpPr/>
          <p:nvPr userDrawn="1"/>
        </p:nvSpPr>
        <p:spPr>
          <a:xfrm>
            <a:off x="9085301" y="1220497"/>
            <a:ext cx="3419437" cy="3419437"/>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2" name="Title 1">
            <a:extLst>
              <a:ext uri="{FF2B5EF4-FFF2-40B4-BE49-F238E27FC236}">
                <a16:creationId xmlns:a16="http://schemas.microsoft.com/office/drawing/2014/main" id="{E0BF9FCA-E223-7141-A822-4B7A5D805632}"/>
              </a:ext>
            </a:extLst>
          </p:cNvPr>
          <p:cNvSpPr>
            <a:spLocks noGrp="1"/>
          </p:cNvSpPr>
          <p:nvPr>
            <p:ph type="title"/>
          </p:nvPr>
        </p:nvSpPr>
        <p:spPr/>
        <p:txBody>
          <a:bodyPr/>
          <a:lstStyle>
            <a:lvl1pPr>
              <a:defRPr>
                <a:solidFill>
                  <a:schemeClr val="tx1"/>
                </a:solidFill>
              </a:defRPr>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6A575CA7-B515-F446-871E-5AC353A0ED54}"/>
              </a:ext>
            </a:extLst>
          </p:cNvPr>
          <p:cNvSpPr>
            <a:spLocks noGrp="1"/>
          </p:cNvSpPr>
          <p:nvPr>
            <p:ph sz="half" idx="1"/>
          </p:nvPr>
        </p:nvSpPr>
        <p:spPr>
          <a:xfrm>
            <a:off x="838200" y="2341755"/>
            <a:ext cx="5181600" cy="3501483"/>
          </a:xfrm>
        </p:spPr>
        <p:txBody>
          <a:bodyPr/>
          <a:lstStyle>
            <a:lvl1pPr>
              <a:buClr>
                <a:schemeClr val="accent3"/>
              </a:buClr>
              <a:defRPr>
                <a:solidFill>
                  <a:schemeClr val="tx1"/>
                </a:solidFill>
              </a:defRPr>
            </a:lvl1pPr>
            <a:lvl2pPr>
              <a:buClr>
                <a:schemeClr val="accent3"/>
              </a:buClr>
              <a:defRPr>
                <a:solidFill>
                  <a:schemeClr val="tx1"/>
                </a:solidFill>
              </a:defRPr>
            </a:lvl2pPr>
            <a:lvl3pPr>
              <a:buClr>
                <a:schemeClr val="accent3"/>
              </a:buClr>
              <a:defRPr>
                <a:solidFill>
                  <a:schemeClr val="tx1"/>
                </a:solidFill>
              </a:defRPr>
            </a:lvl3pPr>
            <a:lvl4pPr>
              <a:buClr>
                <a:schemeClr val="accent3"/>
              </a:buClr>
              <a:defRPr>
                <a:solidFill>
                  <a:schemeClr val="tx1"/>
                </a:solidFill>
              </a:defRPr>
            </a:lvl4pPr>
            <a:lvl5pPr>
              <a:buClr>
                <a:schemeClr val="accent3"/>
              </a:buClr>
              <a:defRPr>
                <a:solidFill>
                  <a:schemeClr val="tx1"/>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13" name="Picture Placeholder 12">
            <a:extLst>
              <a:ext uri="{FF2B5EF4-FFF2-40B4-BE49-F238E27FC236}">
                <a16:creationId xmlns:a16="http://schemas.microsoft.com/office/drawing/2014/main" id="{C46C1645-E2BC-504C-AEB2-5B2CB92D7BFF}"/>
              </a:ext>
            </a:extLst>
          </p:cNvPr>
          <p:cNvSpPr>
            <a:spLocks noGrp="1"/>
          </p:cNvSpPr>
          <p:nvPr>
            <p:ph type="pic" sz="quarter" idx="10"/>
          </p:nvPr>
        </p:nvSpPr>
        <p:spPr>
          <a:xfrm>
            <a:off x="7170738" y="1829614"/>
            <a:ext cx="4025086" cy="4025086"/>
          </a:xfrm>
          <a:prstGeom prst="ellipse">
            <a:avLst/>
          </a:prstGeom>
        </p:spPr>
        <p:txBody>
          <a:bodyPr/>
          <a:lstStyle/>
          <a:p>
            <a:endParaRPr lang="en-US"/>
          </a:p>
        </p:txBody>
      </p:sp>
      <p:pic>
        <p:nvPicPr>
          <p:cNvPr id="18" name="Picture 17" descr="A picture containing strainer&#10;&#10;Description automatically generated">
            <a:extLst>
              <a:ext uri="{FF2B5EF4-FFF2-40B4-BE49-F238E27FC236}">
                <a16:creationId xmlns:a16="http://schemas.microsoft.com/office/drawing/2014/main" id="{0B281EE6-B40B-184E-932B-FB1A743027B3}"/>
              </a:ext>
            </a:extLst>
          </p:cNvPr>
          <p:cNvPicPr>
            <a:picLocks noChangeAspect="1"/>
          </p:cNvPicPr>
          <p:nvPr userDrawn="1"/>
        </p:nvPicPr>
        <p:blipFill rotWithShape="1">
          <a:blip r:embed="rId2"/>
          <a:srcRect l="10108" t="13333" r="14336" b="14797"/>
          <a:stretch/>
        </p:blipFill>
        <p:spPr>
          <a:xfrm>
            <a:off x="9670605" y="2735868"/>
            <a:ext cx="3050438" cy="2901635"/>
          </a:xfrm>
          <a:prstGeom prst="rect">
            <a:avLst/>
          </a:prstGeom>
        </p:spPr>
      </p:pic>
      <p:pic>
        <p:nvPicPr>
          <p:cNvPr id="20" name="Picture 19" descr="A picture containing strainer, drawing&#10;&#10;Description automatically generated">
            <a:extLst>
              <a:ext uri="{FF2B5EF4-FFF2-40B4-BE49-F238E27FC236}">
                <a16:creationId xmlns:a16="http://schemas.microsoft.com/office/drawing/2014/main" id="{2AC1F645-5FD5-2947-9A70-FA6C5AFF50E3}"/>
              </a:ext>
            </a:extLst>
          </p:cNvPr>
          <p:cNvPicPr>
            <a:picLocks noChangeAspect="1"/>
          </p:cNvPicPr>
          <p:nvPr userDrawn="1"/>
        </p:nvPicPr>
        <p:blipFill rotWithShape="1">
          <a:blip r:embed="rId3"/>
          <a:srcRect l="14607" t="14796" r="14986" b="14629"/>
          <a:stretch/>
        </p:blipFill>
        <p:spPr>
          <a:xfrm>
            <a:off x="6344835" y="3029315"/>
            <a:ext cx="1937942" cy="1942542"/>
          </a:xfrm>
          <a:prstGeom prst="rect">
            <a:avLst/>
          </a:prstGeom>
        </p:spPr>
      </p:pic>
    </p:spTree>
    <p:extLst>
      <p:ext uri="{BB962C8B-B14F-4D97-AF65-F5344CB8AC3E}">
        <p14:creationId xmlns:p14="http://schemas.microsoft.com/office/powerpoint/2010/main" val="185161760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5A28D2-5004-CE4A-9260-FE809B9DF9EC}"/>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E892A2D5-75FD-9E40-BABC-9CE48298A624}"/>
              </a:ext>
            </a:extLst>
          </p:cNvPr>
          <p:cNvSpPr>
            <a:spLocks noGrp="1"/>
          </p:cNvSpPr>
          <p:nvPr>
            <p:ph type="body" idx="1" hasCustomPrompt="1"/>
          </p:nvPr>
        </p:nvSpPr>
        <p:spPr>
          <a:xfrm>
            <a:off x="839788" y="1681163"/>
            <a:ext cx="5157787" cy="823912"/>
          </a:xfrm>
        </p:spPr>
        <p:txBody>
          <a:bodyPr anchor="b">
            <a:normAutofit/>
          </a:bodyPr>
          <a:lstStyle>
            <a:lvl1pPr marL="0" indent="0">
              <a:buNone/>
              <a:defRPr sz="1800" b="1">
                <a:solidFill>
                  <a:schemeClr val="accent3"/>
                </a:solidFill>
                <a:latin typeface="Korolev Rounded Medium" pitchFamily="2" charset="77"/>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E7DF8990-B887-BE43-B221-A3C90B9CCB5E}"/>
              </a:ext>
            </a:extLst>
          </p:cNvPr>
          <p:cNvSpPr>
            <a:spLocks noGrp="1"/>
          </p:cNvSpPr>
          <p:nvPr>
            <p:ph sz="half" idx="2"/>
          </p:nvPr>
        </p:nvSpPr>
        <p:spPr>
          <a:xfrm>
            <a:off x="839788" y="2505075"/>
            <a:ext cx="5157787" cy="3315862"/>
          </a:xfrm>
        </p:spPr>
        <p:txBody>
          <a:bodyPr/>
          <a:lstStyle>
            <a:lvl1pPr>
              <a:buClr>
                <a:schemeClr val="accent3"/>
              </a:buClr>
              <a:defRPr>
                <a:solidFill>
                  <a:schemeClr val="tx1"/>
                </a:solidFill>
              </a:defRPr>
            </a:lvl1pPr>
            <a:lvl2pPr>
              <a:buClr>
                <a:schemeClr val="accent3"/>
              </a:buClr>
              <a:defRPr>
                <a:solidFill>
                  <a:schemeClr val="tx1"/>
                </a:solidFill>
              </a:defRPr>
            </a:lvl2pPr>
            <a:lvl3pPr>
              <a:buClr>
                <a:schemeClr val="accent3"/>
              </a:buClr>
              <a:defRPr>
                <a:solidFill>
                  <a:schemeClr val="tx1"/>
                </a:solidFill>
              </a:defRPr>
            </a:lvl3pPr>
            <a:lvl4pPr>
              <a:buClr>
                <a:schemeClr val="accent3"/>
              </a:buClr>
              <a:defRPr>
                <a:solidFill>
                  <a:schemeClr val="tx1"/>
                </a:solidFill>
              </a:defRPr>
            </a:lvl4pPr>
            <a:lvl5pPr>
              <a:buClr>
                <a:schemeClr val="accent3"/>
              </a:buClr>
              <a:defRPr>
                <a:solidFill>
                  <a:schemeClr val="tx1"/>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6D618723-1E40-E340-A768-97041C5AF17E}"/>
              </a:ext>
            </a:extLst>
          </p:cNvPr>
          <p:cNvSpPr>
            <a:spLocks noGrp="1"/>
          </p:cNvSpPr>
          <p:nvPr>
            <p:ph type="body" sz="quarter" idx="3" hasCustomPrompt="1"/>
          </p:nvPr>
        </p:nvSpPr>
        <p:spPr>
          <a:xfrm>
            <a:off x="6172200" y="1681163"/>
            <a:ext cx="5183188" cy="823912"/>
          </a:xfrm>
        </p:spPr>
        <p:txBody>
          <a:bodyPr anchor="b">
            <a:normAutofit/>
          </a:bodyPr>
          <a:lstStyle>
            <a:lvl1pPr marL="0" indent="0">
              <a:buNone/>
              <a:defRPr sz="1800" b="1">
                <a:solidFill>
                  <a:schemeClr val="accent3"/>
                </a:solidFill>
                <a:latin typeface="Korolev Rounded Medium" pitchFamily="2" charset="77"/>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628A933D-7818-B741-9C39-DC74213483AB}"/>
              </a:ext>
            </a:extLst>
          </p:cNvPr>
          <p:cNvSpPr>
            <a:spLocks noGrp="1"/>
          </p:cNvSpPr>
          <p:nvPr>
            <p:ph sz="quarter" idx="4"/>
          </p:nvPr>
        </p:nvSpPr>
        <p:spPr>
          <a:xfrm>
            <a:off x="6172200" y="2505075"/>
            <a:ext cx="5183188" cy="3315862"/>
          </a:xfrm>
        </p:spPr>
        <p:txBody>
          <a:bodyPr/>
          <a:lstStyle>
            <a:lvl1pPr>
              <a:buClr>
                <a:schemeClr val="accent3"/>
              </a:buClr>
              <a:defRPr>
                <a:solidFill>
                  <a:schemeClr val="tx1"/>
                </a:solidFill>
              </a:defRPr>
            </a:lvl1pPr>
            <a:lvl2pPr>
              <a:buClr>
                <a:schemeClr val="accent3"/>
              </a:buClr>
              <a:defRPr>
                <a:solidFill>
                  <a:schemeClr val="tx1"/>
                </a:solidFill>
              </a:defRPr>
            </a:lvl2pPr>
            <a:lvl3pPr>
              <a:buClr>
                <a:schemeClr val="accent3"/>
              </a:buClr>
              <a:defRPr>
                <a:solidFill>
                  <a:schemeClr val="tx1"/>
                </a:solidFill>
              </a:defRPr>
            </a:lvl3pPr>
            <a:lvl4pPr>
              <a:buClr>
                <a:schemeClr val="accent3"/>
              </a:buClr>
              <a:defRPr>
                <a:solidFill>
                  <a:schemeClr val="tx1"/>
                </a:solidFill>
              </a:defRPr>
            </a:lvl4pPr>
            <a:lvl5pPr>
              <a:buClr>
                <a:schemeClr val="accent3"/>
              </a:buClr>
              <a:defRPr>
                <a:solidFill>
                  <a:schemeClr val="tx1"/>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312528064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image only">
    <p:spTree>
      <p:nvGrpSpPr>
        <p:cNvPr id="1" name=""/>
        <p:cNvGrpSpPr/>
        <p:nvPr/>
      </p:nvGrpSpPr>
      <p:grpSpPr>
        <a:xfrm>
          <a:off x="0" y="0"/>
          <a:ext cx="0" cy="0"/>
          <a:chOff x="0" y="0"/>
          <a:chExt cx="0" cy="0"/>
        </a:xfrm>
      </p:grpSpPr>
      <p:sp>
        <p:nvSpPr>
          <p:cNvPr id="5" name="Oval 4">
            <a:extLst>
              <a:ext uri="{FF2B5EF4-FFF2-40B4-BE49-F238E27FC236}">
                <a16:creationId xmlns:a16="http://schemas.microsoft.com/office/drawing/2014/main" id="{F340D089-EE14-1347-A091-B6A07E734070}"/>
              </a:ext>
            </a:extLst>
          </p:cNvPr>
          <p:cNvSpPr/>
          <p:nvPr userDrawn="1"/>
        </p:nvSpPr>
        <p:spPr>
          <a:xfrm>
            <a:off x="5464504" y="-524107"/>
            <a:ext cx="5042860" cy="504286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pic>
        <p:nvPicPr>
          <p:cNvPr id="7" name="Picture 6" descr="A picture containing strainer&#10;&#10;Description automatically generated">
            <a:extLst>
              <a:ext uri="{FF2B5EF4-FFF2-40B4-BE49-F238E27FC236}">
                <a16:creationId xmlns:a16="http://schemas.microsoft.com/office/drawing/2014/main" id="{AE48E28D-4241-6543-B64B-2136142BEC7A}"/>
              </a:ext>
            </a:extLst>
          </p:cNvPr>
          <p:cNvPicPr>
            <a:picLocks noChangeAspect="1"/>
          </p:cNvPicPr>
          <p:nvPr userDrawn="1"/>
        </p:nvPicPr>
        <p:blipFill rotWithShape="1">
          <a:blip r:embed="rId2"/>
          <a:srcRect l="10108" t="13333" r="14336" b="14797"/>
          <a:stretch/>
        </p:blipFill>
        <p:spPr>
          <a:xfrm>
            <a:off x="6570763" y="2029522"/>
            <a:ext cx="3704068" cy="3523380"/>
          </a:xfrm>
          <a:prstGeom prst="rect">
            <a:avLst/>
          </a:prstGeom>
        </p:spPr>
      </p:pic>
      <p:sp>
        <p:nvSpPr>
          <p:cNvPr id="4" name="Oval 3">
            <a:extLst>
              <a:ext uri="{FF2B5EF4-FFF2-40B4-BE49-F238E27FC236}">
                <a16:creationId xmlns:a16="http://schemas.microsoft.com/office/drawing/2014/main" id="{D0F61A12-D322-A24A-B78C-04FDBDE64590}"/>
              </a:ext>
            </a:extLst>
          </p:cNvPr>
          <p:cNvSpPr/>
          <p:nvPr userDrawn="1"/>
        </p:nvSpPr>
        <p:spPr>
          <a:xfrm>
            <a:off x="1982059" y="2397512"/>
            <a:ext cx="3799616" cy="3799616"/>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6" name="Picture Placeholder 12">
            <a:extLst>
              <a:ext uri="{FF2B5EF4-FFF2-40B4-BE49-F238E27FC236}">
                <a16:creationId xmlns:a16="http://schemas.microsoft.com/office/drawing/2014/main" id="{DE699A45-E7AF-1C47-9987-DCA347C25148}"/>
              </a:ext>
            </a:extLst>
          </p:cNvPr>
          <p:cNvSpPr>
            <a:spLocks noGrp="1"/>
          </p:cNvSpPr>
          <p:nvPr>
            <p:ph type="pic" sz="quarter" idx="10"/>
          </p:nvPr>
        </p:nvSpPr>
        <p:spPr>
          <a:xfrm>
            <a:off x="3068570" y="323385"/>
            <a:ext cx="6054861" cy="6054861"/>
          </a:xfrm>
          <a:prstGeom prst="ellipse">
            <a:avLst/>
          </a:prstGeom>
        </p:spPr>
        <p:txBody>
          <a:bodyPr/>
          <a:lstStyle/>
          <a:p>
            <a:endParaRPr lang="en-US"/>
          </a:p>
        </p:txBody>
      </p:sp>
      <p:pic>
        <p:nvPicPr>
          <p:cNvPr id="8" name="Picture 7" descr="A picture containing strainer, drawing&#10;&#10;Description automatically generated">
            <a:extLst>
              <a:ext uri="{FF2B5EF4-FFF2-40B4-BE49-F238E27FC236}">
                <a16:creationId xmlns:a16="http://schemas.microsoft.com/office/drawing/2014/main" id="{7C812B25-F6DB-7645-B8A6-D1296D8D9D10}"/>
              </a:ext>
            </a:extLst>
          </p:cNvPr>
          <p:cNvPicPr>
            <a:picLocks noChangeAspect="1"/>
          </p:cNvPicPr>
          <p:nvPr userDrawn="1"/>
        </p:nvPicPr>
        <p:blipFill rotWithShape="1">
          <a:blip r:embed="rId3"/>
          <a:srcRect l="14607" t="14796" r="14986" b="14629"/>
          <a:stretch/>
        </p:blipFill>
        <p:spPr>
          <a:xfrm>
            <a:off x="1584693" y="1410477"/>
            <a:ext cx="2967754" cy="2974798"/>
          </a:xfrm>
          <a:prstGeom prst="rect">
            <a:avLst/>
          </a:prstGeom>
        </p:spPr>
      </p:pic>
    </p:spTree>
    <p:extLst>
      <p:ext uri="{BB962C8B-B14F-4D97-AF65-F5344CB8AC3E}">
        <p14:creationId xmlns:p14="http://schemas.microsoft.com/office/powerpoint/2010/main" val="93060768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Holding slide">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86FF7613-8E93-B84D-8A76-753638D5854D}"/>
              </a:ext>
            </a:extLst>
          </p:cNvPr>
          <p:cNvSpPr>
            <a:spLocks noGrp="1"/>
          </p:cNvSpPr>
          <p:nvPr>
            <p:ph type="ctrTitle"/>
          </p:nvPr>
        </p:nvSpPr>
        <p:spPr>
          <a:xfrm>
            <a:off x="743414" y="1757982"/>
            <a:ext cx="9144000" cy="2387600"/>
          </a:xfrm>
        </p:spPr>
        <p:txBody>
          <a:bodyPr anchor="b">
            <a:normAutofit/>
          </a:bodyPr>
          <a:lstStyle>
            <a:lvl1pPr algn="l">
              <a:defRPr sz="4800">
                <a:solidFill>
                  <a:schemeClr val="tx2"/>
                </a:solidFill>
                <a:latin typeface="Korolev Rounded Medium" pitchFamily="2" charset="77"/>
              </a:defRPr>
            </a:lvl1pPr>
          </a:lstStyle>
          <a:p>
            <a:r>
              <a:rPr lang="en-GB"/>
              <a:t>Click to edit Master title style</a:t>
            </a:r>
            <a:endParaRPr lang="en-US"/>
          </a:p>
        </p:txBody>
      </p:sp>
      <p:sp>
        <p:nvSpPr>
          <p:cNvPr id="7" name="Subtitle 2">
            <a:extLst>
              <a:ext uri="{FF2B5EF4-FFF2-40B4-BE49-F238E27FC236}">
                <a16:creationId xmlns:a16="http://schemas.microsoft.com/office/drawing/2014/main" id="{615B6BB4-B265-0F46-9F3C-EEDD513BDBEE}"/>
              </a:ext>
            </a:extLst>
          </p:cNvPr>
          <p:cNvSpPr>
            <a:spLocks noGrp="1"/>
          </p:cNvSpPr>
          <p:nvPr>
            <p:ph type="subTitle" idx="1" hasCustomPrompt="1"/>
          </p:nvPr>
        </p:nvSpPr>
        <p:spPr>
          <a:xfrm>
            <a:off x="743414" y="4237657"/>
            <a:ext cx="9144000" cy="1655762"/>
          </a:xfrm>
        </p:spPr>
        <p:txBody>
          <a:bodyPr>
            <a:normAutofit/>
          </a:bodyPr>
          <a:lstStyle>
            <a:lvl1pPr marL="0" indent="0" algn="l">
              <a:buNone/>
              <a:defRPr sz="1800">
                <a:solidFill>
                  <a:schemeClr val="accent3"/>
                </a:solidFill>
                <a:latin typeface="Korolev Rounded Medium" pitchFamily="2" charset="77"/>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Oval 3">
            <a:extLst>
              <a:ext uri="{FF2B5EF4-FFF2-40B4-BE49-F238E27FC236}">
                <a16:creationId xmlns:a16="http://schemas.microsoft.com/office/drawing/2014/main" id="{04903FC6-1568-224E-8715-35536D316C42}"/>
              </a:ext>
            </a:extLst>
          </p:cNvPr>
          <p:cNvSpPr/>
          <p:nvPr userDrawn="1"/>
        </p:nvSpPr>
        <p:spPr>
          <a:xfrm>
            <a:off x="9870396" y="-613349"/>
            <a:ext cx="4988604" cy="5313745"/>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pic>
        <p:nvPicPr>
          <p:cNvPr id="5" name="Picture 4" descr="A picture containing strainer&#10;&#10;Description automatically generated">
            <a:extLst>
              <a:ext uri="{FF2B5EF4-FFF2-40B4-BE49-F238E27FC236}">
                <a16:creationId xmlns:a16="http://schemas.microsoft.com/office/drawing/2014/main" id="{1F458DB6-0858-1547-A6FA-B7DBD90E2ED1}"/>
              </a:ext>
            </a:extLst>
          </p:cNvPr>
          <p:cNvPicPr>
            <a:picLocks noChangeAspect="1"/>
          </p:cNvPicPr>
          <p:nvPr userDrawn="1"/>
        </p:nvPicPr>
        <p:blipFill rotWithShape="1">
          <a:blip r:embed="rId2"/>
          <a:srcRect l="10108" t="13333" r="14336" b="14797"/>
          <a:stretch/>
        </p:blipFill>
        <p:spPr>
          <a:xfrm>
            <a:off x="10666781" y="2669158"/>
            <a:ext cx="3050438" cy="2901635"/>
          </a:xfrm>
          <a:prstGeom prst="rect">
            <a:avLst/>
          </a:prstGeom>
        </p:spPr>
      </p:pic>
      <p:sp>
        <p:nvSpPr>
          <p:cNvPr id="8" name="Oval 7">
            <a:extLst>
              <a:ext uri="{FF2B5EF4-FFF2-40B4-BE49-F238E27FC236}">
                <a16:creationId xmlns:a16="http://schemas.microsoft.com/office/drawing/2014/main" id="{F4609C51-E018-514A-9A94-FC39B62F5933}"/>
              </a:ext>
            </a:extLst>
          </p:cNvPr>
          <p:cNvSpPr/>
          <p:nvPr userDrawn="1"/>
        </p:nvSpPr>
        <p:spPr>
          <a:xfrm>
            <a:off x="8849713" y="-536840"/>
            <a:ext cx="2259401" cy="2259401"/>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pic>
        <p:nvPicPr>
          <p:cNvPr id="9" name="Picture 8" descr="A picture containing strainer, drawing&#10;&#10;Description automatically generated">
            <a:extLst>
              <a:ext uri="{FF2B5EF4-FFF2-40B4-BE49-F238E27FC236}">
                <a16:creationId xmlns:a16="http://schemas.microsoft.com/office/drawing/2014/main" id="{ED7BF55E-4D78-2B45-8F13-ACBC51F46672}"/>
              </a:ext>
            </a:extLst>
          </p:cNvPr>
          <p:cNvPicPr>
            <a:picLocks noChangeAspect="1"/>
          </p:cNvPicPr>
          <p:nvPr userDrawn="1"/>
        </p:nvPicPr>
        <p:blipFill rotWithShape="1">
          <a:blip r:embed="rId3"/>
          <a:srcRect l="14607" t="14796" r="14986" b="14629"/>
          <a:stretch/>
        </p:blipFill>
        <p:spPr>
          <a:xfrm>
            <a:off x="8391084" y="726616"/>
            <a:ext cx="1937942" cy="1942542"/>
          </a:xfrm>
          <a:prstGeom prst="rect">
            <a:avLst/>
          </a:prstGeom>
        </p:spPr>
      </p:pic>
    </p:spTree>
    <p:extLst>
      <p:ext uri="{BB962C8B-B14F-4D97-AF65-F5344CB8AC3E}">
        <p14:creationId xmlns:p14="http://schemas.microsoft.com/office/powerpoint/2010/main" val="154993413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obj" preserve="1">
  <p:cSld name="Title and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D59202-4F22-AA4D-86FB-B5CA16EA29EC}"/>
              </a:ext>
            </a:extLst>
          </p:cNvPr>
          <p:cNvSpPr>
            <a:spLocks noGrp="1"/>
          </p:cNvSpPr>
          <p:nvPr>
            <p:ph type="title"/>
          </p:nvPr>
        </p:nvSpPr>
        <p:spPr/>
        <p:txBody>
          <a:bodyPr/>
          <a:lstStyle>
            <a:lvl1pPr>
              <a:defRPr>
                <a:solidFill>
                  <a:schemeClr val="tx2"/>
                </a:solidFill>
              </a:defRPr>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567B83A3-9CD0-CB48-9A34-36C2CA3AA6A6}"/>
              </a:ext>
            </a:extLst>
          </p:cNvPr>
          <p:cNvSpPr>
            <a:spLocks noGrp="1"/>
          </p:cNvSpPr>
          <p:nvPr>
            <p:ph idx="1"/>
          </p:nvPr>
        </p:nvSpPr>
        <p:spPr/>
        <p:txBody>
          <a:bodyPr/>
          <a:lstStyle>
            <a:lvl1pPr>
              <a:defRPr>
                <a:solidFill>
                  <a:schemeClr val="tx2"/>
                </a:solidFill>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238231818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Image &amp; text layout">
    <p:spTree>
      <p:nvGrpSpPr>
        <p:cNvPr id="1" name=""/>
        <p:cNvGrpSpPr/>
        <p:nvPr/>
      </p:nvGrpSpPr>
      <p:grpSpPr>
        <a:xfrm>
          <a:off x="0" y="0"/>
          <a:ext cx="0" cy="0"/>
          <a:chOff x="0" y="0"/>
          <a:chExt cx="0" cy="0"/>
        </a:xfrm>
      </p:grpSpPr>
      <p:sp>
        <p:nvSpPr>
          <p:cNvPr id="16" name="Oval 15">
            <a:extLst>
              <a:ext uri="{FF2B5EF4-FFF2-40B4-BE49-F238E27FC236}">
                <a16:creationId xmlns:a16="http://schemas.microsoft.com/office/drawing/2014/main" id="{84F5517F-9F83-7142-993A-A00C8BA189F8}"/>
              </a:ext>
            </a:extLst>
          </p:cNvPr>
          <p:cNvSpPr/>
          <p:nvPr userDrawn="1"/>
        </p:nvSpPr>
        <p:spPr>
          <a:xfrm>
            <a:off x="6677833" y="3734225"/>
            <a:ext cx="2259401" cy="2259401"/>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4" name="Oval 13">
            <a:extLst>
              <a:ext uri="{FF2B5EF4-FFF2-40B4-BE49-F238E27FC236}">
                <a16:creationId xmlns:a16="http://schemas.microsoft.com/office/drawing/2014/main" id="{1097FEAF-8696-074E-AE00-BA348D22B6B4}"/>
              </a:ext>
            </a:extLst>
          </p:cNvPr>
          <p:cNvSpPr/>
          <p:nvPr userDrawn="1"/>
        </p:nvSpPr>
        <p:spPr>
          <a:xfrm>
            <a:off x="9085301" y="1220497"/>
            <a:ext cx="3419437" cy="3419437"/>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2" name="Title 1">
            <a:extLst>
              <a:ext uri="{FF2B5EF4-FFF2-40B4-BE49-F238E27FC236}">
                <a16:creationId xmlns:a16="http://schemas.microsoft.com/office/drawing/2014/main" id="{E0BF9FCA-E223-7141-A822-4B7A5D805632}"/>
              </a:ext>
            </a:extLst>
          </p:cNvPr>
          <p:cNvSpPr>
            <a:spLocks noGrp="1"/>
          </p:cNvSpPr>
          <p:nvPr>
            <p:ph type="title"/>
          </p:nvPr>
        </p:nvSpPr>
        <p:spPr/>
        <p:txBody>
          <a:bodyPr/>
          <a:lstStyle>
            <a:lvl1pPr>
              <a:defRPr>
                <a:solidFill>
                  <a:schemeClr val="tx2"/>
                </a:solidFill>
              </a:defRPr>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6A575CA7-B515-F446-871E-5AC353A0ED54}"/>
              </a:ext>
            </a:extLst>
          </p:cNvPr>
          <p:cNvSpPr>
            <a:spLocks noGrp="1"/>
          </p:cNvSpPr>
          <p:nvPr>
            <p:ph sz="half" idx="1"/>
          </p:nvPr>
        </p:nvSpPr>
        <p:spPr>
          <a:xfrm>
            <a:off x="838200" y="2341755"/>
            <a:ext cx="5181600" cy="3501483"/>
          </a:xfrm>
        </p:spPr>
        <p:txBody>
          <a:bodyPr/>
          <a:lstStyle>
            <a:lvl1pPr>
              <a:buClr>
                <a:schemeClr val="accent3"/>
              </a:buClr>
              <a:defRPr>
                <a:solidFill>
                  <a:schemeClr val="tx2"/>
                </a:solidFill>
              </a:defRPr>
            </a:lvl1pPr>
            <a:lvl2pPr>
              <a:buClr>
                <a:schemeClr val="accent3"/>
              </a:buClr>
              <a:defRPr>
                <a:solidFill>
                  <a:schemeClr val="tx2"/>
                </a:solidFill>
              </a:defRPr>
            </a:lvl2pPr>
            <a:lvl3pPr>
              <a:buClr>
                <a:schemeClr val="accent3"/>
              </a:buClr>
              <a:defRPr>
                <a:solidFill>
                  <a:schemeClr val="tx2"/>
                </a:solidFill>
              </a:defRPr>
            </a:lvl3pPr>
            <a:lvl4pPr>
              <a:buClr>
                <a:schemeClr val="accent3"/>
              </a:buClr>
              <a:defRPr>
                <a:solidFill>
                  <a:schemeClr val="tx2"/>
                </a:solidFill>
              </a:defRPr>
            </a:lvl4pPr>
            <a:lvl5pPr>
              <a:buClr>
                <a:schemeClr val="accent3"/>
              </a:buClr>
              <a:defRPr>
                <a:solidFill>
                  <a:schemeClr val="tx2"/>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13" name="Picture Placeholder 12">
            <a:extLst>
              <a:ext uri="{FF2B5EF4-FFF2-40B4-BE49-F238E27FC236}">
                <a16:creationId xmlns:a16="http://schemas.microsoft.com/office/drawing/2014/main" id="{C46C1645-E2BC-504C-AEB2-5B2CB92D7BFF}"/>
              </a:ext>
            </a:extLst>
          </p:cNvPr>
          <p:cNvSpPr>
            <a:spLocks noGrp="1"/>
          </p:cNvSpPr>
          <p:nvPr>
            <p:ph type="pic" sz="quarter" idx="10"/>
          </p:nvPr>
        </p:nvSpPr>
        <p:spPr>
          <a:xfrm>
            <a:off x="7170738" y="1829614"/>
            <a:ext cx="4025086" cy="4025086"/>
          </a:xfrm>
          <a:prstGeom prst="ellipse">
            <a:avLst/>
          </a:prstGeom>
        </p:spPr>
        <p:txBody>
          <a:bodyPr/>
          <a:lstStyle/>
          <a:p>
            <a:endParaRPr lang="en-US"/>
          </a:p>
        </p:txBody>
      </p:sp>
      <p:pic>
        <p:nvPicPr>
          <p:cNvPr id="18" name="Picture 17" descr="A picture containing strainer&#10;&#10;Description automatically generated">
            <a:extLst>
              <a:ext uri="{FF2B5EF4-FFF2-40B4-BE49-F238E27FC236}">
                <a16:creationId xmlns:a16="http://schemas.microsoft.com/office/drawing/2014/main" id="{0B281EE6-B40B-184E-932B-FB1A743027B3}"/>
              </a:ext>
            </a:extLst>
          </p:cNvPr>
          <p:cNvPicPr>
            <a:picLocks noChangeAspect="1"/>
          </p:cNvPicPr>
          <p:nvPr userDrawn="1"/>
        </p:nvPicPr>
        <p:blipFill rotWithShape="1">
          <a:blip r:embed="rId2"/>
          <a:srcRect l="10108" t="13333" r="14336" b="14797"/>
          <a:stretch/>
        </p:blipFill>
        <p:spPr>
          <a:xfrm>
            <a:off x="9670605" y="2735868"/>
            <a:ext cx="3050438" cy="2901635"/>
          </a:xfrm>
          <a:prstGeom prst="rect">
            <a:avLst/>
          </a:prstGeom>
        </p:spPr>
      </p:pic>
      <p:pic>
        <p:nvPicPr>
          <p:cNvPr id="20" name="Picture 19" descr="A picture containing strainer, drawing&#10;&#10;Description automatically generated">
            <a:extLst>
              <a:ext uri="{FF2B5EF4-FFF2-40B4-BE49-F238E27FC236}">
                <a16:creationId xmlns:a16="http://schemas.microsoft.com/office/drawing/2014/main" id="{2AC1F645-5FD5-2947-9A70-FA6C5AFF50E3}"/>
              </a:ext>
            </a:extLst>
          </p:cNvPr>
          <p:cNvPicPr>
            <a:picLocks noChangeAspect="1"/>
          </p:cNvPicPr>
          <p:nvPr userDrawn="1"/>
        </p:nvPicPr>
        <p:blipFill rotWithShape="1">
          <a:blip r:embed="rId3"/>
          <a:srcRect l="14607" t="14796" r="14986" b="14629"/>
          <a:stretch/>
        </p:blipFill>
        <p:spPr>
          <a:xfrm>
            <a:off x="6344835" y="3029315"/>
            <a:ext cx="1937942" cy="1942542"/>
          </a:xfrm>
          <a:prstGeom prst="rect">
            <a:avLst/>
          </a:prstGeom>
        </p:spPr>
      </p:pic>
    </p:spTree>
    <p:extLst>
      <p:ext uri="{BB962C8B-B14F-4D97-AF65-F5344CB8AC3E}">
        <p14:creationId xmlns:p14="http://schemas.microsoft.com/office/powerpoint/2010/main" val="269466495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5A28D2-5004-CE4A-9260-FE809B9DF9EC}"/>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E892A2D5-75FD-9E40-BABC-9CE48298A624}"/>
              </a:ext>
            </a:extLst>
          </p:cNvPr>
          <p:cNvSpPr>
            <a:spLocks noGrp="1"/>
          </p:cNvSpPr>
          <p:nvPr>
            <p:ph type="body" idx="1" hasCustomPrompt="1"/>
          </p:nvPr>
        </p:nvSpPr>
        <p:spPr>
          <a:xfrm>
            <a:off x="839788" y="1681163"/>
            <a:ext cx="5157787" cy="823912"/>
          </a:xfrm>
        </p:spPr>
        <p:txBody>
          <a:bodyPr anchor="b">
            <a:normAutofit/>
          </a:bodyPr>
          <a:lstStyle>
            <a:lvl1pPr marL="0" indent="0">
              <a:buNone/>
              <a:defRPr sz="1800" b="1">
                <a:solidFill>
                  <a:schemeClr val="accent3"/>
                </a:solidFill>
                <a:latin typeface="Korolev Rounded Medium" pitchFamily="2" charset="77"/>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E7DF8990-B887-BE43-B221-A3C90B9CCB5E}"/>
              </a:ext>
            </a:extLst>
          </p:cNvPr>
          <p:cNvSpPr>
            <a:spLocks noGrp="1"/>
          </p:cNvSpPr>
          <p:nvPr>
            <p:ph sz="half" idx="2"/>
          </p:nvPr>
        </p:nvSpPr>
        <p:spPr>
          <a:xfrm>
            <a:off x="839788" y="2505075"/>
            <a:ext cx="5157787" cy="3315862"/>
          </a:xfrm>
        </p:spPr>
        <p:txBody>
          <a:bodyPr/>
          <a:lstStyle>
            <a:lvl1pPr>
              <a:buClr>
                <a:schemeClr val="accent3"/>
              </a:buClr>
              <a:defRPr>
                <a:solidFill>
                  <a:schemeClr val="tx2"/>
                </a:solidFill>
              </a:defRPr>
            </a:lvl1pPr>
            <a:lvl2pPr>
              <a:buClr>
                <a:schemeClr val="accent3"/>
              </a:buClr>
              <a:defRPr>
                <a:solidFill>
                  <a:schemeClr val="tx2"/>
                </a:solidFill>
              </a:defRPr>
            </a:lvl2pPr>
            <a:lvl3pPr>
              <a:buClr>
                <a:schemeClr val="accent3"/>
              </a:buClr>
              <a:defRPr>
                <a:solidFill>
                  <a:schemeClr val="tx2"/>
                </a:solidFill>
              </a:defRPr>
            </a:lvl3pPr>
            <a:lvl4pPr>
              <a:buClr>
                <a:schemeClr val="accent3"/>
              </a:buClr>
              <a:defRPr>
                <a:solidFill>
                  <a:schemeClr val="tx2"/>
                </a:solidFill>
              </a:defRPr>
            </a:lvl4pPr>
            <a:lvl5pPr>
              <a:buClr>
                <a:schemeClr val="accent3"/>
              </a:buClr>
              <a:defRPr>
                <a:solidFill>
                  <a:schemeClr val="tx2"/>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6D618723-1E40-E340-A768-97041C5AF17E}"/>
              </a:ext>
            </a:extLst>
          </p:cNvPr>
          <p:cNvSpPr>
            <a:spLocks noGrp="1"/>
          </p:cNvSpPr>
          <p:nvPr>
            <p:ph type="body" sz="quarter" idx="3" hasCustomPrompt="1"/>
          </p:nvPr>
        </p:nvSpPr>
        <p:spPr>
          <a:xfrm>
            <a:off x="6172200" y="1681163"/>
            <a:ext cx="5183188" cy="823912"/>
          </a:xfrm>
        </p:spPr>
        <p:txBody>
          <a:bodyPr anchor="b">
            <a:normAutofit/>
          </a:bodyPr>
          <a:lstStyle>
            <a:lvl1pPr marL="0" indent="0">
              <a:buNone/>
              <a:defRPr sz="1800" b="1">
                <a:solidFill>
                  <a:schemeClr val="accent3"/>
                </a:solidFill>
                <a:latin typeface="Korolev Rounded Medium" pitchFamily="2" charset="77"/>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628A933D-7818-B741-9C39-DC74213483AB}"/>
              </a:ext>
            </a:extLst>
          </p:cNvPr>
          <p:cNvSpPr>
            <a:spLocks noGrp="1"/>
          </p:cNvSpPr>
          <p:nvPr>
            <p:ph sz="quarter" idx="4"/>
          </p:nvPr>
        </p:nvSpPr>
        <p:spPr>
          <a:xfrm>
            <a:off x="6172200" y="2505075"/>
            <a:ext cx="5183188" cy="3315862"/>
          </a:xfrm>
        </p:spPr>
        <p:txBody>
          <a:bodyPr/>
          <a:lstStyle>
            <a:lvl1pPr>
              <a:buClr>
                <a:schemeClr val="accent3"/>
              </a:buClr>
              <a:defRPr>
                <a:solidFill>
                  <a:schemeClr val="tx2"/>
                </a:solidFill>
              </a:defRPr>
            </a:lvl1pPr>
            <a:lvl2pPr>
              <a:buClr>
                <a:schemeClr val="accent3"/>
              </a:buClr>
              <a:defRPr>
                <a:solidFill>
                  <a:schemeClr val="tx2"/>
                </a:solidFill>
              </a:defRPr>
            </a:lvl2pPr>
            <a:lvl3pPr>
              <a:buClr>
                <a:schemeClr val="accent3"/>
              </a:buClr>
              <a:defRPr>
                <a:solidFill>
                  <a:schemeClr val="tx2"/>
                </a:solidFill>
              </a:defRPr>
            </a:lvl3pPr>
            <a:lvl4pPr>
              <a:buClr>
                <a:schemeClr val="accent3"/>
              </a:buClr>
              <a:defRPr>
                <a:solidFill>
                  <a:schemeClr val="tx2"/>
                </a:solidFill>
              </a:defRPr>
            </a:lvl4pPr>
            <a:lvl5pPr>
              <a:buClr>
                <a:schemeClr val="accent3"/>
              </a:buClr>
              <a:defRPr>
                <a:solidFill>
                  <a:schemeClr val="tx2"/>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145919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image only">
    <p:spTree>
      <p:nvGrpSpPr>
        <p:cNvPr id="1" name=""/>
        <p:cNvGrpSpPr/>
        <p:nvPr/>
      </p:nvGrpSpPr>
      <p:grpSpPr>
        <a:xfrm>
          <a:off x="0" y="0"/>
          <a:ext cx="0" cy="0"/>
          <a:chOff x="0" y="0"/>
          <a:chExt cx="0" cy="0"/>
        </a:xfrm>
      </p:grpSpPr>
      <p:sp>
        <p:nvSpPr>
          <p:cNvPr id="5" name="Oval 4">
            <a:extLst>
              <a:ext uri="{FF2B5EF4-FFF2-40B4-BE49-F238E27FC236}">
                <a16:creationId xmlns:a16="http://schemas.microsoft.com/office/drawing/2014/main" id="{F340D089-EE14-1347-A091-B6A07E734070}"/>
              </a:ext>
            </a:extLst>
          </p:cNvPr>
          <p:cNvSpPr/>
          <p:nvPr userDrawn="1"/>
        </p:nvSpPr>
        <p:spPr>
          <a:xfrm>
            <a:off x="5464504" y="-524107"/>
            <a:ext cx="5042860" cy="504286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pic>
        <p:nvPicPr>
          <p:cNvPr id="7" name="Picture 6" descr="A picture containing strainer&#10;&#10;Description automatically generated">
            <a:extLst>
              <a:ext uri="{FF2B5EF4-FFF2-40B4-BE49-F238E27FC236}">
                <a16:creationId xmlns:a16="http://schemas.microsoft.com/office/drawing/2014/main" id="{AE48E28D-4241-6543-B64B-2136142BEC7A}"/>
              </a:ext>
            </a:extLst>
          </p:cNvPr>
          <p:cNvPicPr>
            <a:picLocks noChangeAspect="1"/>
          </p:cNvPicPr>
          <p:nvPr userDrawn="1"/>
        </p:nvPicPr>
        <p:blipFill rotWithShape="1">
          <a:blip r:embed="rId2"/>
          <a:srcRect l="10108" t="13333" r="14336" b="14797"/>
          <a:stretch/>
        </p:blipFill>
        <p:spPr>
          <a:xfrm>
            <a:off x="6570763" y="2029522"/>
            <a:ext cx="3704068" cy="3523380"/>
          </a:xfrm>
          <a:prstGeom prst="rect">
            <a:avLst/>
          </a:prstGeom>
        </p:spPr>
      </p:pic>
      <p:sp>
        <p:nvSpPr>
          <p:cNvPr id="4" name="Oval 3">
            <a:extLst>
              <a:ext uri="{FF2B5EF4-FFF2-40B4-BE49-F238E27FC236}">
                <a16:creationId xmlns:a16="http://schemas.microsoft.com/office/drawing/2014/main" id="{D0F61A12-D322-A24A-B78C-04FDBDE64590}"/>
              </a:ext>
            </a:extLst>
          </p:cNvPr>
          <p:cNvSpPr/>
          <p:nvPr userDrawn="1"/>
        </p:nvSpPr>
        <p:spPr>
          <a:xfrm>
            <a:off x="1982059" y="2397512"/>
            <a:ext cx="3799616" cy="3799616"/>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6" name="Picture Placeholder 12">
            <a:extLst>
              <a:ext uri="{FF2B5EF4-FFF2-40B4-BE49-F238E27FC236}">
                <a16:creationId xmlns:a16="http://schemas.microsoft.com/office/drawing/2014/main" id="{DE699A45-E7AF-1C47-9987-DCA347C25148}"/>
              </a:ext>
            </a:extLst>
          </p:cNvPr>
          <p:cNvSpPr>
            <a:spLocks noGrp="1"/>
          </p:cNvSpPr>
          <p:nvPr>
            <p:ph type="pic" sz="quarter" idx="10"/>
          </p:nvPr>
        </p:nvSpPr>
        <p:spPr>
          <a:xfrm>
            <a:off x="3068570" y="323385"/>
            <a:ext cx="6054861" cy="6054861"/>
          </a:xfrm>
          <a:prstGeom prst="ellipse">
            <a:avLst/>
          </a:prstGeom>
        </p:spPr>
        <p:txBody>
          <a:bodyPr/>
          <a:lstStyle/>
          <a:p>
            <a:endParaRPr lang="en-US"/>
          </a:p>
        </p:txBody>
      </p:sp>
      <p:pic>
        <p:nvPicPr>
          <p:cNvPr id="8" name="Picture 7" descr="A picture containing strainer, drawing&#10;&#10;Description automatically generated">
            <a:extLst>
              <a:ext uri="{FF2B5EF4-FFF2-40B4-BE49-F238E27FC236}">
                <a16:creationId xmlns:a16="http://schemas.microsoft.com/office/drawing/2014/main" id="{7C812B25-F6DB-7645-B8A6-D1296D8D9D10}"/>
              </a:ext>
            </a:extLst>
          </p:cNvPr>
          <p:cNvPicPr>
            <a:picLocks noChangeAspect="1"/>
          </p:cNvPicPr>
          <p:nvPr userDrawn="1"/>
        </p:nvPicPr>
        <p:blipFill rotWithShape="1">
          <a:blip r:embed="rId3"/>
          <a:srcRect l="14607" t="14796" r="14986" b="14629"/>
          <a:stretch/>
        </p:blipFill>
        <p:spPr>
          <a:xfrm>
            <a:off x="1584693" y="1410477"/>
            <a:ext cx="2967754" cy="2974798"/>
          </a:xfrm>
          <a:prstGeom prst="rect">
            <a:avLst/>
          </a:prstGeom>
        </p:spPr>
      </p:pic>
    </p:spTree>
    <p:extLst>
      <p:ext uri="{BB962C8B-B14F-4D97-AF65-F5344CB8AC3E}">
        <p14:creationId xmlns:p14="http://schemas.microsoft.com/office/powerpoint/2010/main" val="166744563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Holding slide - Dark">
    <p:spTree>
      <p:nvGrpSpPr>
        <p:cNvPr id="1" name=""/>
        <p:cNvGrpSpPr/>
        <p:nvPr/>
      </p:nvGrpSpPr>
      <p:grpSpPr>
        <a:xfrm>
          <a:off x="0" y="0"/>
          <a:ext cx="0" cy="0"/>
          <a:chOff x="0" y="0"/>
          <a:chExt cx="0" cy="0"/>
        </a:xfrm>
      </p:grpSpPr>
    </p:spTree>
    <p:extLst>
      <p:ext uri="{BB962C8B-B14F-4D97-AF65-F5344CB8AC3E}">
        <p14:creationId xmlns:p14="http://schemas.microsoft.com/office/powerpoint/2010/main" val="3791206749"/>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pn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8.xml"/><Relationship Id="rId7" Type="http://schemas.openxmlformats.org/officeDocument/2006/relationships/image" Target="../media/image4.png"/><Relationship Id="rId2" Type="http://schemas.openxmlformats.org/officeDocument/2006/relationships/slideLayout" Target="../slideLayouts/slideLayout7.xml"/><Relationship Id="rId1" Type="http://schemas.openxmlformats.org/officeDocument/2006/relationships/slideLayout" Target="../slideLayouts/slideLayout6.xml"/><Relationship Id="rId6" Type="http://schemas.openxmlformats.org/officeDocument/2006/relationships/theme" Target="../theme/theme2.xml"/><Relationship Id="rId5" Type="http://schemas.openxmlformats.org/officeDocument/2006/relationships/slideLayout" Target="../slideLayouts/slideLayout10.xml"/><Relationship Id="rId4" Type="http://schemas.openxmlformats.org/officeDocument/2006/relationships/slideLayout" Target="../slideLayouts/slideLayout9.xml"/></Relationships>
</file>

<file path=ppt/slideMasters/_rels/slideMaster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3.xml"/><Relationship Id="rId1" Type="http://schemas.openxmlformats.org/officeDocument/2006/relationships/slideLayout" Target="../slideLayouts/slideLayout11.xml"/><Relationship Id="rId5" Type="http://schemas.openxmlformats.org/officeDocument/2006/relationships/image" Target="../media/image3.png"/><Relationship Id="rId4" Type="http://schemas.openxmlformats.org/officeDocument/2006/relationships/image" Target="../media/image2.pn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2"/>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E0828B4-53D0-304F-8F0C-F2A28EF8653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937E0F9F-7810-EC44-8A01-A27E40359A47}"/>
              </a:ext>
            </a:extLst>
          </p:cNvPr>
          <p:cNvSpPr>
            <a:spLocks noGrp="1"/>
          </p:cNvSpPr>
          <p:nvPr>
            <p:ph type="body" idx="1"/>
          </p:nvPr>
        </p:nvSpPr>
        <p:spPr>
          <a:xfrm>
            <a:off x="838200" y="1825625"/>
            <a:ext cx="10515600" cy="3917253"/>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pic>
        <p:nvPicPr>
          <p:cNvPr id="7" name="Picture 6" descr="A picture containing drawing&#10;&#10;Description automatically generated">
            <a:extLst>
              <a:ext uri="{FF2B5EF4-FFF2-40B4-BE49-F238E27FC236}">
                <a16:creationId xmlns:a16="http://schemas.microsoft.com/office/drawing/2014/main" id="{818F4DEE-842A-B74F-9704-22BC5F7CECAC}"/>
              </a:ext>
            </a:extLst>
          </p:cNvPr>
          <p:cNvPicPr>
            <a:picLocks noChangeAspect="1"/>
          </p:cNvPicPr>
          <p:nvPr userDrawn="1"/>
        </p:nvPicPr>
        <p:blipFill>
          <a:blip r:embed="rId7"/>
          <a:stretch>
            <a:fillRect/>
          </a:stretch>
        </p:blipFill>
        <p:spPr>
          <a:xfrm>
            <a:off x="10188497" y="6142928"/>
            <a:ext cx="1541869" cy="337944"/>
          </a:xfrm>
          <a:prstGeom prst="rect">
            <a:avLst/>
          </a:prstGeom>
        </p:spPr>
      </p:pic>
    </p:spTree>
    <p:extLst>
      <p:ext uri="{BB962C8B-B14F-4D97-AF65-F5344CB8AC3E}">
        <p14:creationId xmlns:p14="http://schemas.microsoft.com/office/powerpoint/2010/main" val="579989453"/>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Lst>
  <p:txStyles>
    <p:titleStyle>
      <a:lvl1pPr algn="l" defTabSz="914400" rtl="0" eaLnBrk="1" latinLnBrk="0" hangingPunct="1">
        <a:lnSpc>
          <a:spcPct val="90000"/>
        </a:lnSpc>
        <a:spcBef>
          <a:spcPct val="0"/>
        </a:spcBef>
        <a:buNone/>
        <a:defRPr sz="4000" kern="1200">
          <a:solidFill>
            <a:schemeClr val="tx1"/>
          </a:solidFill>
          <a:latin typeface="Korolev Rounded Medium" pitchFamily="2" charset="77"/>
          <a:ea typeface="+mj-ea"/>
          <a:cs typeface="+mj-cs"/>
        </a:defRPr>
      </a:lvl1pPr>
    </p:titleStyle>
    <p:bodyStyle>
      <a:lvl1pPr marL="228600" indent="-228600" algn="l" defTabSz="914400" rtl="0" eaLnBrk="1" latinLnBrk="0" hangingPunct="1">
        <a:lnSpc>
          <a:spcPct val="90000"/>
        </a:lnSpc>
        <a:spcBef>
          <a:spcPts val="1000"/>
        </a:spcBef>
        <a:buClr>
          <a:schemeClr val="accent3"/>
        </a:buClr>
        <a:buFont typeface="Arial" panose="020B0604020202020204" pitchFamily="34" charset="0"/>
        <a:buChar char="•"/>
        <a:defRPr sz="2000" kern="1200">
          <a:solidFill>
            <a:schemeClr val="tx1"/>
          </a:solidFill>
          <a:latin typeface="Roboto" panose="02000000000000000000" pitchFamily="2" charset="0"/>
          <a:ea typeface="Roboto" panose="02000000000000000000" pitchFamily="2" charset="0"/>
          <a:cs typeface="Roboto" panose="02000000000000000000" pitchFamily="2" charset="0"/>
        </a:defRPr>
      </a:lvl1pPr>
      <a:lvl2pPr marL="685800" indent="-228600" algn="l" defTabSz="914400" rtl="0" eaLnBrk="1" latinLnBrk="0" hangingPunct="1">
        <a:lnSpc>
          <a:spcPct val="90000"/>
        </a:lnSpc>
        <a:spcBef>
          <a:spcPts val="500"/>
        </a:spcBef>
        <a:buClr>
          <a:schemeClr val="accent3"/>
        </a:buClr>
        <a:buFont typeface="Arial" panose="020B0604020202020204" pitchFamily="34" charset="0"/>
        <a:buChar char="•"/>
        <a:defRPr sz="1800" kern="1200">
          <a:solidFill>
            <a:schemeClr val="tx1"/>
          </a:solidFill>
          <a:latin typeface="Roboto" panose="02000000000000000000" pitchFamily="2" charset="0"/>
          <a:ea typeface="Roboto" panose="02000000000000000000" pitchFamily="2" charset="0"/>
          <a:cs typeface="Roboto" panose="02000000000000000000" pitchFamily="2" charset="0"/>
        </a:defRPr>
      </a:lvl2pPr>
      <a:lvl3pPr marL="1143000" indent="-228600" algn="l" defTabSz="914400" rtl="0" eaLnBrk="1" latinLnBrk="0" hangingPunct="1">
        <a:lnSpc>
          <a:spcPct val="90000"/>
        </a:lnSpc>
        <a:spcBef>
          <a:spcPts val="500"/>
        </a:spcBef>
        <a:buClr>
          <a:schemeClr val="accent3"/>
        </a:buClr>
        <a:buFont typeface="Arial" panose="020B0604020202020204" pitchFamily="34" charset="0"/>
        <a:buChar char="•"/>
        <a:defRPr sz="1600" kern="1200">
          <a:solidFill>
            <a:schemeClr val="tx1"/>
          </a:solidFill>
          <a:latin typeface="Roboto" panose="02000000000000000000" pitchFamily="2" charset="0"/>
          <a:ea typeface="Roboto" panose="02000000000000000000" pitchFamily="2" charset="0"/>
          <a:cs typeface="Roboto" panose="02000000000000000000" pitchFamily="2" charset="0"/>
        </a:defRPr>
      </a:lvl3pPr>
      <a:lvl4pPr marL="1600200" indent="-228600" algn="l" defTabSz="914400" rtl="0" eaLnBrk="1" latinLnBrk="0" hangingPunct="1">
        <a:lnSpc>
          <a:spcPct val="90000"/>
        </a:lnSpc>
        <a:spcBef>
          <a:spcPts val="500"/>
        </a:spcBef>
        <a:buClr>
          <a:schemeClr val="accent3"/>
        </a:buClr>
        <a:buFont typeface="Arial" panose="020B0604020202020204" pitchFamily="34" charset="0"/>
        <a:buChar char="•"/>
        <a:defRPr sz="1400" kern="1200">
          <a:solidFill>
            <a:schemeClr val="tx1"/>
          </a:solidFill>
          <a:latin typeface="Roboto" panose="02000000000000000000" pitchFamily="2" charset="0"/>
          <a:ea typeface="Roboto" panose="02000000000000000000" pitchFamily="2" charset="0"/>
          <a:cs typeface="Roboto" panose="02000000000000000000" pitchFamily="2" charset="0"/>
        </a:defRPr>
      </a:lvl4pPr>
      <a:lvl5pPr marL="2057400" indent="-228600" algn="l" defTabSz="914400" rtl="0" eaLnBrk="1" latinLnBrk="0" hangingPunct="1">
        <a:lnSpc>
          <a:spcPct val="90000"/>
        </a:lnSpc>
        <a:spcBef>
          <a:spcPts val="500"/>
        </a:spcBef>
        <a:buClr>
          <a:schemeClr val="accent3"/>
        </a:buClr>
        <a:buFont typeface="Arial" panose="020B0604020202020204" pitchFamily="34" charset="0"/>
        <a:buChar char="•"/>
        <a:defRPr sz="1400" kern="1200">
          <a:solidFill>
            <a:schemeClr val="tx1"/>
          </a:solidFill>
          <a:latin typeface="Roboto" panose="02000000000000000000" pitchFamily="2" charset="0"/>
          <a:ea typeface="Roboto" panose="02000000000000000000" pitchFamily="2" charset="0"/>
          <a:cs typeface="Roboto" panose="02000000000000000000" pitchFamily="2"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E0828B4-53D0-304F-8F0C-F2A28EF8653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937E0F9F-7810-EC44-8A01-A27E40359A47}"/>
              </a:ext>
            </a:extLst>
          </p:cNvPr>
          <p:cNvSpPr>
            <a:spLocks noGrp="1"/>
          </p:cNvSpPr>
          <p:nvPr>
            <p:ph type="body" idx="1"/>
          </p:nvPr>
        </p:nvSpPr>
        <p:spPr>
          <a:xfrm>
            <a:off x="838200" y="1825625"/>
            <a:ext cx="10515600" cy="3917253"/>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pic>
        <p:nvPicPr>
          <p:cNvPr id="7" name="Picture 6">
            <a:extLst>
              <a:ext uri="{FF2B5EF4-FFF2-40B4-BE49-F238E27FC236}">
                <a16:creationId xmlns:a16="http://schemas.microsoft.com/office/drawing/2014/main" id="{818F4DEE-842A-B74F-9704-22BC5F7CECAC}"/>
              </a:ext>
            </a:extLst>
          </p:cNvPr>
          <p:cNvPicPr>
            <a:picLocks noChangeAspect="1"/>
          </p:cNvPicPr>
          <p:nvPr userDrawn="1"/>
        </p:nvPicPr>
        <p:blipFill>
          <a:blip r:embed="rId7"/>
          <a:srcRect/>
          <a:stretch/>
        </p:blipFill>
        <p:spPr>
          <a:xfrm>
            <a:off x="10188497" y="6142928"/>
            <a:ext cx="1541869" cy="337943"/>
          </a:xfrm>
          <a:prstGeom prst="rect">
            <a:avLst/>
          </a:prstGeom>
        </p:spPr>
      </p:pic>
    </p:spTree>
    <p:extLst>
      <p:ext uri="{BB962C8B-B14F-4D97-AF65-F5344CB8AC3E}">
        <p14:creationId xmlns:p14="http://schemas.microsoft.com/office/powerpoint/2010/main" val="1468751964"/>
      </p:ext>
    </p:extLst>
  </p:cSld>
  <p:clrMap bg1="lt1" tx1="dk1" bg2="lt2" tx2="dk2" accent1="accent1" accent2="accent2" accent3="accent3" accent4="accent4" accent5="accent5" accent6="accent6" hlink="hlink" folHlink="folHlink"/>
  <p:sldLayoutIdLst>
    <p:sldLayoutId id="2147483667" r:id="rId1"/>
    <p:sldLayoutId id="2147483668" r:id="rId2"/>
    <p:sldLayoutId id="2147483669" r:id="rId3"/>
    <p:sldLayoutId id="2147483670" r:id="rId4"/>
    <p:sldLayoutId id="2147483671" r:id="rId5"/>
  </p:sldLayoutIdLst>
  <p:txStyles>
    <p:titleStyle>
      <a:lvl1pPr algn="l" defTabSz="914400" rtl="0" eaLnBrk="1" latinLnBrk="0" hangingPunct="1">
        <a:lnSpc>
          <a:spcPct val="90000"/>
        </a:lnSpc>
        <a:spcBef>
          <a:spcPct val="0"/>
        </a:spcBef>
        <a:buNone/>
        <a:defRPr sz="4000" kern="1200">
          <a:solidFill>
            <a:schemeClr val="tx2"/>
          </a:solidFill>
          <a:latin typeface="Korolev Rounded Medium" pitchFamily="2" charset="77"/>
          <a:ea typeface="+mj-ea"/>
          <a:cs typeface="+mj-cs"/>
        </a:defRPr>
      </a:lvl1pPr>
    </p:titleStyle>
    <p:bodyStyle>
      <a:lvl1pPr marL="228600" indent="-228600" algn="l" defTabSz="914400" rtl="0" eaLnBrk="1" latinLnBrk="0" hangingPunct="1">
        <a:lnSpc>
          <a:spcPct val="90000"/>
        </a:lnSpc>
        <a:spcBef>
          <a:spcPts val="1000"/>
        </a:spcBef>
        <a:buClr>
          <a:schemeClr val="accent3"/>
        </a:buClr>
        <a:buFont typeface="Arial" panose="020B0604020202020204" pitchFamily="34" charset="0"/>
        <a:buChar char="•"/>
        <a:defRPr sz="2000" kern="1200">
          <a:solidFill>
            <a:schemeClr val="tx2"/>
          </a:solidFill>
          <a:latin typeface="Roboto" panose="02000000000000000000" pitchFamily="2" charset="0"/>
          <a:ea typeface="Roboto" panose="02000000000000000000" pitchFamily="2" charset="0"/>
          <a:cs typeface="Roboto" panose="02000000000000000000" pitchFamily="2" charset="0"/>
        </a:defRPr>
      </a:lvl1pPr>
      <a:lvl2pPr marL="685800" indent="-228600" algn="l" defTabSz="914400" rtl="0" eaLnBrk="1" latinLnBrk="0" hangingPunct="1">
        <a:lnSpc>
          <a:spcPct val="90000"/>
        </a:lnSpc>
        <a:spcBef>
          <a:spcPts val="500"/>
        </a:spcBef>
        <a:buClr>
          <a:schemeClr val="accent3"/>
        </a:buClr>
        <a:buFont typeface="Arial" panose="020B0604020202020204" pitchFamily="34" charset="0"/>
        <a:buChar char="•"/>
        <a:defRPr sz="1800" kern="1200">
          <a:solidFill>
            <a:schemeClr val="tx2"/>
          </a:solidFill>
          <a:latin typeface="Roboto" panose="02000000000000000000" pitchFamily="2" charset="0"/>
          <a:ea typeface="Roboto" panose="02000000000000000000" pitchFamily="2" charset="0"/>
          <a:cs typeface="Roboto" panose="02000000000000000000" pitchFamily="2" charset="0"/>
        </a:defRPr>
      </a:lvl2pPr>
      <a:lvl3pPr marL="1143000" indent="-228600" algn="l" defTabSz="914400" rtl="0" eaLnBrk="1" latinLnBrk="0" hangingPunct="1">
        <a:lnSpc>
          <a:spcPct val="90000"/>
        </a:lnSpc>
        <a:spcBef>
          <a:spcPts val="500"/>
        </a:spcBef>
        <a:buClr>
          <a:schemeClr val="accent3"/>
        </a:buClr>
        <a:buFont typeface="Arial" panose="020B0604020202020204" pitchFamily="34" charset="0"/>
        <a:buChar char="•"/>
        <a:defRPr sz="1600" kern="1200">
          <a:solidFill>
            <a:schemeClr val="tx2"/>
          </a:solidFill>
          <a:latin typeface="Roboto" panose="02000000000000000000" pitchFamily="2" charset="0"/>
          <a:ea typeface="Roboto" panose="02000000000000000000" pitchFamily="2" charset="0"/>
          <a:cs typeface="Roboto" panose="02000000000000000000" pitchFamily="2" charset="0"/>
        </a:defRPr>
      </a:lvl3pPr>
      <a:lvl4pPr marL="1600200" indent="-228600" algn="l" defTabSz="914400" rtl="0" eaLnBrk="1" latinLnBrk="0" hangingPunct="1">
        <a:lnSpc>
          <a:spcPct val="90000"/>
        </a:lnSpc>
        <a:spcBef>
          <a:spcPts val="500"/>
        </a:spcBef>
        <a:buClr>
          <a:schemeClr val="accent3"/>
        </a:buClr>
        <a:buFont typeface="Arial" panose="020B0604020202020204" pitchFamily="34" charset="0"/>
        <a:buChar char="•"/>
        <a:defRPr sz="1400" kern="1200">
          <a:solidFill>
            <a:schemeClr val="tx2"/>
          </a:solidFill>
          <a:latin typeface="Roboto" panose="02000000000000000000" pitchFamily="2" charset="0"/>
          <a:ea typeface="Roboto" panose="02000000000000000000" pitchFamily="2" charset="0"/>
          <a:cs typeface="Roboto" panose="02000000000000000000" pitchFamily="2" charset="0"/>
        </a:defRPr>
      </a:lvl4pPr>
      <a:lvl5pPr marL="2057400" indent="-228600" algn="l" defTabSz="914400" rtl="0" eaLnBrk="1" latinLnBrk="0" hangingPunct="1">
        <a:lnSpc>
          <a:spcPct val="90000"/>
        </a:lnSpc>
        <a:spcBef>
          <a:spcPts val="500"/>
        </a:spcBef>
        <a:buClr>
          <a:schemeClr val="accent3"/>
        </a:buClr>
        <a:buFont typeface="Arial" panose="020B0604020202020204" pitchFamily="34" charset="0"/>
        <a:buChar char="•"/>
        <a:defRPr sz="1400" kern="1200">
          <a:solidFill>
            <a:schemeClr val="tx2"/>
          </a:solidFill>
          <a:latin typeface="Roboto" panose="02000000000000000000" pitchFamily="2" charset="0"/>
          <a:ea typeface="Roboto" panose="02000000000000000000" pitchFamily="2" charset="0"/>
          <a:cs typeface="Roboto" panose="02000000000000000000" pitchFamily="2"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2"/>
      </p:bgRef>
    </p:bg>
    <p:spTree>
      <p:nvGrpSpPr>
        <p:cNvPr id="1" name=""/>
        <p:cNvGrpSpPr/>
        <p:nvPr/>
      </p:nvGrpSpPr>
      <p:grpSpPr>
        <a:xfrm>
          <a:off x="0" y="0"/>
          <a:ext cx="0" cy="0"/>
          <a:chOff x="0" y="0"/>
          <a:chExt cx="0" cy="0"/>
        </a:xfrm>
      </p:grpSpPr>
      <p:pic>
        <p:nvPicPr>
          <p:cNvPr id="8" name="Picture 7" descr="A picture containing drawing&#10;&#10;Description automatically generated">
            <a:extLst>
              <a:ext uri="{FF2B5EF4-FFF2-40B4-BE49-F238E27FC236}">
                <a16:creationId xmlns:a16="http://schemas.microsoft.com/office/drawing/2014/main" id="{857EF7F7-9606-CB43-BD6B-56783AE54971}"/>
              </a:ext>
            </a:extLst>
          </p:cNvPr>
          <p:cNvPicPr>
            <a:picLocks noChangeAspect="1"/>
          </p:cNvPicPr>
          <p:nvPr userDrawn="1"/>
        </p:nvPicPr>
        <p:blipFill>
          <a:blip r:embed="rId3"/>
          <a:stretch>
            <a:fillRect/>
          </a:stretch>
        </p:blipFill>
        <p:spPr>
          <a:xfrm>
            <a:off x="4019919" y="2973969"/>
            <a:ext cx="4152162" cy="910063"/>
          </a:xfrm>
          <a:prstGeom prst="rect">
            <a:avLst/>
          </a:prstGeom>
        </p:spPr>
      </p:pic>
      <p:sp>
        <p:nvSpPr>
          <p:cNvPr id="9" name="Oval 8">
            <a:extLst>
              <a:ext uri="{FF2B5EF4-FFF2-40B4-BE49-F238E27FC236}">
                <a16:creationId xmlns:a16="http://schemas.microsoft.com/office/drawing/2014/main" id="{E7F513E1-F613-3940-BF5F-666577AEAFE8}"/>
              </a:ext>
            </a:extLst>
          </p:cNvPr>
          <p:cNvSpPr/>
          <p:nvPr userDrawn="1"/>
        </p:nvSpPr>
        <p:spPr>
          <a:xfrm>
            <a:off x="6680698" y="-4262767"/>
            <a:ext cx="5042860" cy="504286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pic>
        <p:nvPicPr>
          <p:cNvPr id="10" name="Picture 9" descr="A picture containing strainer&#10;&#10;Description automatically generated">
            <a:extLst>
              <a:ext uri="{FF2B5EF4-FFF2-40B4-BE49-F238E27FC236}">
                <a16:creationId xmlns:a16="http://schemas.microsoft.com/office/drawing/2014/main" id="{F1BA4D87-0D1D-6045-8C24-4A865E1B3ABC}"/>
              </a:ext>
            </a:extLst>
          </p:cNvPr>
          <p:cNvPicPr>
            <a:picLocks noChangeAspect="1"/>
          </p:cNvPicPr>
          <p:nvPr userDrawn="1"/>
        </p:nvPicPr>
        <p:blipFill rotWithShape="1">
          <a:blip r:embed="rId4"/>
          <a:srcRect l="10108" t="13333" r="14336" b="14797"/>
          <a:stretch/>
        </p:blipFill>
        <p:spPr>
          <a:xfrm>
            <a:off x="8834461" y="-1248937"/>
            <a:ext cx="2984045" cy="2838480"/>
          </a:xfrm>
          <a:prstGeom prst="rect">
            <a:avLst/>
          </a:prstGeom>
        </p:spPr>
      </p:pic>
      <p:sp>
        <p:nvSpPr>
          <p:cNvPr id="11" name="Oval 10">
            <a:extLst>
              <a:ext uri="{FF2B5EF4-FFF2-40B4-BE49-F238E27FC236}">
                <a16:creationId xmlns:a16="http://schemas.microsoft.com/office/drawing/2014/main" id="{8082F23C-D84C-554B-868B-F99BA0EF4260}"/>
              </a:ext>
            </a:extLst>
          </p:cNvPr>
          <p:cNvSpPr/>
          <p:nvPr userDrawn="1"/>
        </p:nvSpPr>
        <p:spPr>
          <a:xfrm>
            <a:off x="-1584238" y="4789448"/>
            <a:ext cx="3565439" cy="3565439"/>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pic>
        <p:nvPicPr>
          <p:cNvPr id="12" name="Picture 11" descr="A picture containing strainer, drawing&#10;&#10;Description automatically generated">
            <a:extLst>
              <a:ext uri="{FF2B5EF4-FFF2-40B4-BE49-F238E27FC236}">
                <a16:creationId xmlns:a16="http://schemas.microsoft.com/office/drawing/2014/main" id="{E59B3DB1-E13E-334C-BADF-0FA1919E2BDE}"/>
              </a:ext>
            </a:extLst>
          </p:cNvPr>
          <p:cNvPicPr>
            <a:picLocks noChangeAspect="1"/>
          </p:cNvPicPr>
          <p:nvPr userDrawn="1"/>
        </p:nvPicPr>
        <p:blipFill rotWithShape="1">
          <a:blip r:embed="rId5"/>
          <a:srcRect l="14607" t="14796" r="14986" b="14629"/>
          <a:stretch/>
        </p:blipFill>
        <p:spPr>
          <a:xfrm>
            <a:off x="-1662297" y="3780711"/>
            <a:ext cx="2784846" cy="2791456"/>
          </a:xfrm>
          <a:prstGeom prst="rect">
            <a:avLst/>
          </a:prstGeom>
        </p:spPr>
      </p:pic>
    </p:spTree>
    <p:extLst>
      <p:ext uri="{BB962C8B-B14F-4D97-AF65-F5344CB8AC3E}">
        <p14:creationId xmlns:p14="http://schemas.microsoft.com/office/powerpoint/2010/main" val="1691277172"/>
      </p:ext>
    </p:extLst>
  </p:cSld>
  <p:clrMap bg1="dk1" tx1="lt1" bg2="dk2" tx2="lt2" accent1="accent1" accent2="accent2" accent3="accent3" accent4="accent4" accent5="accent5" accent6="accent6" hlink="hlink" folHlink="folHlink"/>
  <p:sldLayoutIdLst>
    <p:sldLayoutId id="2147483673"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9.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xml"/><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7.xml"/><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9.xml"/><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8" Type="http://schemas.openxmlformats.org/officeDocument/2006/relationships/hyperlink" Target="https://iacharwaith.cymru/cylchlythyr/" TargetMode="External"/><Relationship Id="rId3" Type="http://schemas.openxmlformats.org/officeDocument/2006/relationships/image" Target="../media/image13.png"/><Relationship Id="rId7" Type="http://schemas.openxmlformats.org/officeDocument/2006/relationships/hyperlink" Target="https://iacharwaith.cymru/" TargetMode="External"/><Relationship Id="rId2" Type="http://schemas.openxmlformats.org/officeDocument/2006/relationships/notesSlide" Target="../notesSlides/notesSlide10.xml"/><Relationship Id="rId1" Type="http://schemas.openxmlformats.org/officeDocument/2006/relationships/slideLayout" Target="../slideLayouts/slideLayout6.xml"/><Relationship Id="rId6" Type="http://schemas.openxmlformats.org/officeDocument/2006/relationships/image" Target="../media/image16.png"/><Relationship Id="rId5" Type="http://schemas.openxmlformats.org/officeDocument/2006/relationships/image" Target="../media/image15.png"/><Relationship Id="rId10" Type="http://schemas.openxmlformats.org/officeDocument/2006/relationships/hyperlink" Target="mailto:IechydynyGweithle@wales.nhs.uk" TargetMode="External"/><Relationship Id="rId4" Type="http://schemas.openxmlformats.org/officeDocument/2006/relationships/image" Target="../media/image14.png"/><Relationship Id="rId9" Type="http://schemas.openxmlformats.org/officeDocument/2006/relationships/image" Target="../media/image17.png"/></Relationships>
</file>

<file path=ppt/slides/_rels/slide1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1.xml"/><Relationship Id="rId1" Type="http://schemas.openxmlformats.org/officeDocument/2006/relationships/slideLayout" Target="../slideLayouts/slideLayout1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7A0A3D-03B2-3044-85BB-9C42EBFAC9D1}"/>
              </a:ext>
            </a:extLst>
          </p:cNvPr>
          <p:cNvSpPr>
            <a:spLocks noGrp="1"/>
          </p:cNvSpPr>
          <p:nvPr>
            <p:ph type="ctrTitle"/>
          </p:nvPr>
        </p:nvSpPr>
        <p:spPr>
          <a:xfrm>
            <a:off x="605627" y="2559648"/>
            <a:ext cx="9289487" cy="2387600"/>
          </a:xfrm>
        </p:spPr>
        <p:txBody>
          <a:bodyPr>
            <a:normAutofit fontScale="90000"/>
          </a:bodyPr>
          <a:lstStyle/>
          <a:p>
            <a:pPr>
              <a:lnSpc>
                <a:spcPct val="150000"/>
              </a:lnSpc>
            </a:pPr>
            <a:r>
              <a:rPr lang="cy-GB" sz="4400" dirty="0"/>
              <a:t>BWYDO AR Y FRON YN Y GWEITHLE</a:t>
            </a:r>
            <a:br>
              <a:rPr lang="cy-GB" dirty="0"/>
            </a:br>
            <a:r>
              <a:rPr lang="cy-GB" sz="3100" dirty="0"/>
              <a:t>GRYMUSO RHEOLWYR I FEITHRIN CEFNOGAETH GYNHWYSOL YN Y GWEITHLE</a:t>
            </a:r>
            <a:br>
              <a:rPr lang="en-GB" dirty="0">
                <a:latin typeface="Korolev Rounded Medium"/>
              </a:rPr>
            </a:br>
            <a:r>
              <a:rPr lang="en-GB" sz="2700" dirty="0">
                <a:latin typeface="Korolev Rounded Medium"/>
              </a:rPr>
              <a:t>Awst 2026</a:t>
            </a:r>
          </a:p>
        </p:txBody>
      </p:sp>
      <p:pic>
        <p:nvPicPr>
          <p:cNvPr id="4" name="Picture 3">
            <a:extLst>
              <a:ext uri="{FF2B5EF4-FFF2-40B4-BE49-F238E27FC236}">
                <a16:creationId xmlns:a16="http://schemas.microsoft.com/office/drawing/2014/main" id="{55C1CDDA-C8F7-C891-AA63-0339F611C5F8}"/>
              </a:ext>
              <a:ext uri="{C183D7F6-B498-43B3-948B-1728B52AA6E4}">
                <adec:decorative xmlns:adec="http://schemas.microsoft.com/office/drawing/2017/decorative" val="1"/>
              </a:ext>
            </a:extLst>
          </p:cNvPr>
          <p:cNvPicPr>
            <a:picLocks noChangeAspect="1"/>
          </p:cNvPicPr>
          <p:nvPr/>
        </p:nvPicPr>
        <p:blipFill>
          <a:blip r:embed="rId3"/>
          <a:stretch>
            <a:fillRect/>
          </a:stretch>
        </p:blipFill>
        <p:spPr>
          <a:xfrm>
            <a:off x="8108719" y="6066926"/>
            <a:ext cx="2212728" cy="518148"/>
          </a:xfrm>
          <a:prstGeom prst="rect">
            <a:avLst/>
          </a:prstGeom>
        </p:spPr>
      </p:pic>
    </p:spTree>
    <p:extLst>
      <p:ext uri="{BB962C8B-B14F-4D97-AF65-F5344CB8AC3E}">
        <p14:creationId xmlns:p14="http://schemas.microsoft.com/office/powerpoint/2010/main" val="169259637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298618-FEB2-B170-D803-934797715940}"/>
            </a:ext>
          </a:extLst>
        </p:cNvPr>
        <p:cNvGrpSpPr/>
        <p:nvPr/>
      </p:nvGrpSpPr>
      <p:grpSpPr>
        <a:xfrm>
          <a:off x="0" y="0"/>
          <a:ext cx="0" cy="0"/>
          <a:chOff x="0" y="0"/>
          <a:chExt cx="0" cy="0"/>
        </a:xfrm>
      </p:grpSpPr>
      <p:sp>
        <p:nvSpPr>
          <p:cNvPr id="5" name="Title 4">
            <a:extLst>
              <a:ext uri="{FF2B5EF4-FFF2-40B4-BE49-F238E27FC236}">
                <a16:creationId xmlns:a16="http://schemas.microsoft.com/office/drawing/2014/main" id="{179319FC-179E-41F3-E07D-0431253AA01F}"/>
              </a:ext>
            </a:extLst>
          </p:cNvPr>
          <p:cNvSpPr>
            <a:spLocks noGrp="1"/>
          </p:cNvSpPr>
          <p:nvPr>
            <p:ph type="title"/>
          </p:nvPr>
        </p:nvSpPr>
        <p:spPr>
          <a:xfrm>
            <a:off x="838200" y="379502"/>
            <a:ext cx="10515600" cy="1325563"/>
          </a:xfrm>
        </p:spPr>
        <p:txBody>
          <a:bodyPr>
            <a:normAutofit/>
          </a:bodyPr>
          <a:lstStyle/>
          <a:p>
            <a:pPr algn="ctr"/>
            <a:r>
              <a:rPr lang="cy-GB" dirty="0"/>
              <a:t>TROSOLWG O’R HYFFORDDIANT</a:t>
            </a:r>
            <a:endParaRPr lang="en-GB" dirty="0"/>
          </a:p>
        </p:txBody>
      </p:sp>
      <p:sp>
        <p:nvSpPr>
          <p:cNvPr id="2" name="TextBox 1">
            <a:extLst>
              <a:ext uri="{FF2B5EF4-FFF2-40B4-BE49-F238E27FC236}">
                <a16:creationId xmlns:a16="http://schemas.microsoft.com/office/drawing/2014/main" id="{F424DA0E-B94D-AE38-475E-EFC81C482359}"/>
              </a:ext>
            </a:extLst>
          </p:cNvPr>
          <p:cNvSpPr txBox="1"/>
          <p:nvPr/>
        </p:nvSpPr>
        <p:spPr>
          <a:xfrm>
            <a:off x="638947" y="1718940"/>
            <a:ext cx="9644332" cy="406265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cy-GB" sz="2000" b="1" dirty="0">
                <a:latin typeface="Roboto" panose="02000000000000000000" pitchFamily="2" charset="0"/>
                <a:ea typeface="Roboto" panose="02000000000000000000" pitchFamily="2" charset="0"/>
                <a:cs typeface="Roboto" panose="02000000000000000000" pitchFamily="2" charset="0"/>
              </a:rPr>
              <a:t>Deall Polisi</a:t>
            </a:r>
            <a:endParaRPr lang="en-GB" sz="2000" dirty="0">
              <a:latin typeface="Roboto" panose="02000000000000000000" pitchFamily="2" charset="0"/>
              <a:ea typeface="Roboto" panose="02000000000000000000" pitchFamily="2" charset="0"/>
              <a:cs typeface="Roboto" panose="02000000000000000000" pitchFamily="2" charset="0"/>
            </a:endParaRPr>
          </a:p>
          <a:p>
            <a:r>
              <a:rPr lang="cy-GB" sz="2000" dirty="0">
                <a:latin typeface="Roboto" panose="02000000000000000000" pitchFamily="2" charset="0"/>
                <a:ea typeface="Roboto" panose="02000000000000000000" pitchFamily="2" charset="0"/>
                <a:cs typeface="Roboto" panose="02000000000000000000" pitchFamily="2" charset="0"/>
              </a:rPr>
              <a:t>Mae'r polisi'n amlinellu rhwymedigaethau cyfreithiol o dan Ddeddf Cydraddoldeb 2010 a deddfau Iechyd a Diogelwch i gefnogi gweithwyr sy'n bwydo ar y fron.</a:t>
            </a:r>
            <a:endParaRPr lang="en-GB" sz="2000" dirty="0">
              <a:latin typeface="Roboto" panose="02000000000000000000" pitchFamily="2" charset="0"/>
              <a:ea typeface="Roboto" panose="02000000000000000000" pitchFamily="2" charset="0"/>
              <a:cs typeface="Roboto" panose="02000000000000000000" pitchFamily="2" charset="0"/>
            </a:endParaRPr>
          </a:p>
          <a:p>
            <a:r>
              <a:rPr lang="cy-GB" sz="2000" b="1" dirty="0">
                <a:latin typeface="Roboto" panose="02000000000000000000" pitchFamily="2" charset="0"/>
                <a:ea typeface="Roboto" panose="02000000000000000000" pitchFamily="2" charset="0"/>
                <a:cs typeface="Roboto" panose="02000000000000000000" pitchFamily="2" charset="0"/>
              </a:rPr>
              <a:t>Cefnogaeth Gyson gan Reolwyr</a:t>
            </a:r>
            <a:endParaRPr lang="en-GB" sz="2000" dirty="0">
              <a:latin typeface="Roboto" panose="02000000000000000000" pitchFamily="2" charset="0"/>
              <a:ea typeface="Roboto" panose="02000000000000000000" pitchFamily="2" charset="0"/>
              <a:cs typeface="Roboto" panose="02000000000000000000" pitchFamily="2" charset="0"/>
            </a:endParaRPr>
          </a:p>
          <a:p>
            <a:r>
              <a:rPr lang="cy-GB" sz="2000" dirty="0">
                <a:latin typeface="Roboto" panose="02000000000000000000" pitchFamily="2" charset="0"/>
                <a:ea typeface="Roboto" panose="02000000000000000000" pitchFamily="2" charset="0"/>
                <a:cs typeface="Roboto" panose="02000000000000000000" pitchFamily="2" charset="0"/>
              </a:rPr>
              <a:t>Mae ymddygiadau rhagweladwy ac </a:t>
            </a:r>
            <a:r>
              <a:rPr lang="cy-GB" sz="2000" dirty="0" err="1">
                <a:latin typeface="Roboto" panose="02000000000000000000" pitchFamily="2" charset="0"/>
                <a:ea typeface="Roboto" panose="02000000000000000000" pitchFamily="2" charset="0"/>
                <a:cs typeface="Roboto" panose="02000000000000000000" pitchFamily="2" charset="0"/>
              </a:rPr>
              <a:t>empathig</a:t>
            </a:r>
            <a:r>
              <a:rPr lang="cy-GB" sz="2000" dirty="0">
                <a:latin typeface="Roboto" panose="02000000000000000000" pitchFamily="2" charset="0"/>
                <a:ea typeface="Roboto" panose="02000000000000000000" pitchFamily="2" charset="0"/>
                <a:cs typeface="Roboto" panose="02000000000000000000" pitchFamily="2" charset="0"/>
              </a:rPr>
              <a:t> gan reolwyr yn creu amgylcheddau diogel i weithwyr drafod anghenion bwydo ar y fron.</a:t>
            </a:r>
            <a:endParaRPr lang="en-GB" sz="2000" dirty="0">
              <a:latin typeface="Roboto" panose="02000000000000000000" pitchFamily="2" charset="0"/>
              <a:ea typeface="Roboto" panose="02000000000000000000" pitchFamily="2" charset="0"/>
              <a:cs typeface="Roboto" panose="02000000000000000000" pitchFamily="2" charset="0"/>
            </a:endParaRPr>
          </a:p>
          <a:p>
            <a:r>
              <a:rPr lang="cy-GB" sz="2000" b="1" dirty="0">
                <a:latin typeface="Roboto" panose="02000000000000000000" pitchFamily="2" charset="0"/>
                <a:ea typeface="Roboto" panose="02000000000000000000" pitchFamily="2" charset="0"/>
                <a:cs typeface="Roboto" panose="02000000000000000000" pitchFamily="2" charset="0"/>
              </a:rPr>
              <a:t>Meithrin Diwylliant Cefnogol</a:t>
            </a:r>
            <a:endParaRPr lang="en-GB" sz="2000" dirty="0">
              <a:latin typeface="Roboto" panose="02000000000000000000" pitchFamily="2" charset="0"/>
              <a:ea typeface="Roboto" panose="02000000000000000000" pitchFamily="2" charset="0"/>
              <a:cs typeface="Roboto" panose="02000000000000000000" pitchFamily="2" charset="0"/>
            </a:endParaRPr>
          </a:p>
          <a:p>
            <a:r>
              <a:rPr lang="cy-GB" sz="2000" dirty="0">
                <a:latin typeface="Roboto" panose="02000000000000000000" pitchFamily="2" charset="0"/>
                <a:ea typeface="Roboto" panose="02000000000000000000" pitchFamily="2" charset="0"/>
                <a:cs typeface="Roboto" panose="02000000000000000000" pitchFamily="2" charset="0"/>
              </a:rPr>
              <a:t>Mae diwylliant gweithle sy'n parchu bwydo ar y fron yn lleihau stigma ac yn annog deialog agored ymhlith gweithwyr.</a:t>
            </a:r>
            <a:endParaRPr lang="en-GB" sz="2000" dirty="0">
              <a:latin typeface="Roboto" panose="02000000000000000000" pitchFamily="2" charset="0"/>
              <a:ea typeface="Roboto" panose="02000000000000000000" pitchFamily="2" charset="0"/>
              <a:cs typeface="Roboto" panose="02000000000000000000" pitchFamily="2" charset="0"/>
            </a:endParaRPr>
          </a:p>
          <a:p>
            <a:r>
              <a:rPr lang="cy-GB" sz="2000" b="1" dirty="0">
                <a:latin typeface="Roboto" panose="02000000000000000000" pitchFamily="2" charset="0"/>
                <a:ea typeface="Roboto" panose="02000000000000000000" pitchFamily="2" charset="0"/>
                <a:cs typeface="Roboto" panose="02000000000000000000" pitchFamily="2" charset="0"/>
              </a:rPr>
              <a:t>Bwydo ar y Fron fel Arweinyddiaeth Dosturiol</a:t>
            </a:r>
            <a:endParaRPr lang="en-GB" sz="2000" dirty="0">
              <a:latin typeface="Roboto" panose="02000000000000000000" pitchFamily="2" charset="0"/>
              <a:ea typeface="Roboto" panose="02000000000000000000" pitchFamily="2" charset="0"/>
              <a:cs typeface="Roboto" panose="02000000000000000000" pitchFamily="2" charset="0"/>
            </a:endParaRPr>
          </a:p>
          <a:p>
            <a:r>
              <a:rPr lang="cy-GB" sz="2000" dirty="0">
                <a:latin typeface="Roboto" panose="02000000000000000000" pitchFamily="2" charset="0"/>
                <a:ea typeface="Roboto" panose="02000000000000000000" pitchFamily="2" charset="0"/>
                <a:cs typeface="Roboto" panose="02000000000000000000" pitchFamily="2" charset="0"/>
              </a:rPr>
              <a:t>Mae cefnogi bwydo ar y fron yn adlewyrchu arweinyddiaeth dosturiol ac yn cyd-fynd â gwerthoedd y GIG, gan wella morâl a chadw staff.</a:t>
            </a:r>
            <a:endParaRPr lang="en-GB" sz="2000" dirty="0">
              <a:latin typeface="Roboto" panose="02000000000000000000" pitchFamily="2" charset="0"/>
              <a:ea typeface="Roboto" panose="02000000000000000000" pitchFamily="2" charset="0"/>
              <a:cs typeface="Roboto" panose="02000000000000000000" pitchFamily="2" charset="0"/>
            </a:endParaRPr>
          </a:p>
          <a:p>
            <a:pPr algn="l"/>
            <a:endParaRPr lang="en-GB" dirty="0">
              <a:ea typeface="Calibri"/>
              <a:cs typeface="Calibri"/>
            </a:endParaRPr>
          </a:p>
        </p:txBody>
      </p:sp>
    </p:spTree>
    <p:extLst>
      <p:ext uri="{BB962C8B-B14F-4D97-AF65-F5344CB8AC3E}">
        <p14:creationId xmlns:p14="http://schemas.microsoft.com/office/powerpoint/2010/main" val="33366413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4ED135-51A7-3FB9-2B48-4DF80532F610}"/>
            </a:ext>
          </a:extLst>
        </p:cNvPr>
        <p:cNvGrpSpPr/>
        <p:nvPr/>
      </p:nvGrpSpPr>
      <p:grpSpPr>
        <a:xfrm>
          <a:off x="0" y="0"/>
          <a:ext cx="0" cy="0"/>
          <a:chOff x="0" y="0"/>
          <a:chExt cx="0" cy="0"/>
        </a:xfrm>
      </p:grpSpPr>
      <p:sp>
        <p:nvSpPr>
          <p:cNvPr id="3" name="Title 1">
            <a:extLst>
              <a:ext uri="{FF2B5EF4-FFF2-40B4-BE49-F238E27FC236}">
                <a16:creationId xmlns:a16="http://schemas.microsoft.com/office/drawing/2014/main" id="{CEB56B3F-42FA-1C5E-1A28-4C72A8C40276}"/>
              </a:ext>
            </a:extLst>
          </p:cNvPr>
          <p:cNvSpPr>
            <a:spLocks noGrp="1"/>
          </p:cNvSpPr>
          <p:nvPr>
            <p:ph type="title"/>
          </p:nvPr>
        </p:nvSpPr>
        <p:spPr>
          <a:xfrm>
            <a:off x="491066" y="135468"/>
            <a:ext cx="11700933" cy="1065166"/>
          </a:xfrm>
        </p:spPr>
        <p:txBody>
          <a:bodyPr>
            <a:normAutofit/>
          </a:bodyPr>
          <a:lstStyle/>
          <a:p>
            <a:r>
              <a:rPr lang="cy-GB" dirty="0"/>
              <a:t>FFRAMWAITH CYFREITHIOL A PHOLISI</a:t>
            </a:r>
            <a:endParaRPr lang="en-GB" dirty="0"/>
          </a:p>
        </p:txBody>
      </p:sp>
      <p:pic>
        <p:nvPicPr>
          <p:cNvPr id="2" name="Picture 1">
            <a:extLst>
              <a:ext uri="{FF2B5EF4-FFF2-40B4-BE49-F238E27FC236}">
                <a16:creationId xmlns:a16="http://schemas.microsoft.com/office/drawing/2014/main" id="{13D25FF7-E7FF-23D1-BF2F-A6B4389E5441}"/>
              </a:ext>
              <a:ext uri="{C183D7F6-B498-43B3-948B-1728B52AA6E4}">
                <adec:decorative xmlns:adec="http://schemas.microsoft.com/office/drawing/2017/decorative" val="1"/>
              </a:ext>
            </a:extLst>
          </p:cNvPr>
          <p:cNvPicPr>
            <a:picLocks noChangeAspect="1"/>
          </p:cNvPicPr>
          <p:nvPr/>
        </p:nvPicPr>
        <p:blipFill>
          <a:blip r:embed="rId3"/>
          <a:stretch>
            <a:fillRect/>
          </a:stretch>
        </p:blipFill>
        <p:spPr>
          <a:xfrm>
            <a:off x="799234" y="1871229"/>
            <a:ext cx="3763241" cy="3489614"/>
          </a:xfrm>
          <a:prstGeom prst="rect">
            <a:avLst/>
          </a:prstGeom>
        </p:spPr>
      </p:pic>
      <p:sp>
        <p:nvSpPr>
          <p:cNvPr id="5" name="TextBox 4">
            <a:extLst>
              <a:ext uri="{FF2B5EF4-FFF2-40B4-BE49-F238E27FC236}">
                <a16:creationId xmlns:a16="http://schemas.microsoft.com/office/drawing/2014/main" id="{38AA06E0-E1D5-A0F7-4317-2310D0BEBABF}"/>
              </a:ext>
            </a:extLst>
          </p:cNvPr>
          <p:cNvSpPr txBox="1"/>
          <p:nvPr/>
        </p:nvSpPr>
        <p:spPr>
          <a:xfrm>
            <a:off x="5282338" y="1207577"/>
            <a:ext cx="6463347" cy="532453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cy-GB" sz="2000" b="1" dirty="0">
                <a:solidFill>
                  <a:srgbClr val="002060"/>
                </a:solidFill>
                <a:latin typeface="Roboto" panose="02000000000000000000" pitchFamily="2" charset="0"/>
                <a:ea typeface="Roboto" panose="02000000000000000000" pitchFamily="2" charset="0"/>
                <a:cs typeface="Roboto" panose="02000000000000000000" pitchFamily="2" charset="0"/>
              </a:rPr>
              <a:t>Amddiffyniadau Deddf Cydraddoldeb 2010</a:t>
            </a:r>
            <a:endParaRPr lang="en-GB" sz="2000" dirty="0">
              <a:solidFill>
                <a:srgbClr val="002060"/>
              </a:solidFill>
              <a:latin typeface="Roboto" panose="02000000000000000000" pitchFamily="2" charset="0"/>
              <a:ea typeface="Roboto" panose="02000000000000000000" pitchFamily="2" charset="0"/>
              <a:cs typeface="Roboto" panose="02000000000000000000" pitchFamily="2" charset="0"/>
            </a:endParaRPr>
          </a:p>
          <a:p>
            <a:r>
              <a:rPr lang="cy-GB" sz="2000" dirty="0">
                <a:solidFill>
                  <a:srgbClr val="002060"/>
                </a:solidFill>
                <a:latin typeface="Roboto" panose="02000000000000000000" pitchFamily="2" charset="0"/>
                <a:ea typeface="Roboto" panose="02000000000000000000" pitchFamily="2" charset="0"/>
                <a:cs typeface="Roboto" panose="02000000000000000000" pitchFamily="2" charset="0"/>
              </a:rPr>
              <a:t>Yn amddiffyn menywod rhag gwahaniaethu sy'n gysylltiedig â beichiogrwydd a bwydo ar y fron, gan ei gwneud yn ofynnol cael addasiadau teg yn y gweithle.</a:t>
            </a:r>
            <a:endParaRPr lang="en-GB" sz="2000" dirty="0">
              <a:solidFill>
                <a:srgbClr val="002060"/>
              </a:solidFill>
              <a:latin typeface="Roboto" panose="02000000000000000000" pitchFamily="2" charset="0"/>
              <a:ea typeface="Roboto" panose="02000000000000000000" pitchFamily="2" charset="0"/>
              <a:cs typeface="Roboto" panose="02000000000000000000" pitchFamily="2" charset="0"/>
            </a:endParaRPr>
          </a:p>
          <a:p>
            <a:r>
              <a:rPr lang="cy-GB" sz="2000" b="1" dirty="0">
                <a:solidFill>
                  <a:srgbClr val="002060"/>
                </a:solidFill>
                <a:latin typeface="Roboto" panose="02000000000000000000" pitchFamily="2" charset="0"/>
                <a:ea typeface="Roboto" panose="02000000000000000000" pitchFamily="2" charset="0"/>
                <a:cs typeface="Roboto" panose="02000000000000000000" pitchFamily="2" charset="0"/>
              </a:rPr>
              <a:t>Cyfrifoldebau Iechyd a Diogelwch</a:t>
            </a:r>
            <a:endParaRPr lang="en-GB" sz="2000" dirty="0">
              <a:solidFill>
                <a:srgbClr val="002060"/>
              </a:solidFill>
              <a:latin typeface="Roboto" panose="02000000000000000000" pitchFamily="2" charset="0"/>
              <a:ea typeface="Roboto" panose="02000000000000000000" pitchFamily="2" charset="0"/>
              <a:cs typeface="Roboto" panose="02000000000000000000" pitchFamily="2" charset="0"/>
            </a:endParaRPr>
          </a:p>
          <a:p>
            <a:r>
              <a:rPr lang="cy-GB" sz="2000" dirty="0">
                <a:solidFill>
                  <a:srgbClr val="002060"/>
                </a:solidFill>
                <a:latin typeface="Roboto" panose="02000000000000000000" pitchFamily="2" charset="0"/>
                <a:ea typeface="Roboto" panose="02000000000000000000" pitchFamily="2" charset="0"/>
                <a:cs typeface="Roboto" panose="02000000000000000000" pitchFamily="2" charset="0"/>
              </a:rPr>
              <a:t>Rhaid i gyflogwyr asesu a lliniaru risgiau yn y gweithle sy'n effeithio ar staff sy'n bwydo ar y fron, gan gynnwys dod i gysylltiad â pheryglon.</a:t>
            </a:r>
            <a:endParaRPr lang="en-GB" sz="2000" dirty="0">
              <a:solidFill>
                <a:srgbClr val="002060"/>
              </a:solidFill>
              <a:latin typeface="Roboto" panose="02000000000000000000" pitchFamily="2" charset="0"/>
              <a:ea typeface="Roboto" panose="02000000000000000000" pitchFamily="2" charset="0"/>
              <a:cs typeface="Roboto" panose="02000000000000000000" pitchFamily="2" charset="0"/>
            </a:endParaRPr>
          </a:p>
          <a:p>
            <a:r>
              <a:rPr lang="cy-GB" sz="2000" b="1" dirty="0">
                <a:solidFill>
                  <a:srgbClr val="002060"/>
                </a:solidFill>
                <a:latin typeface="Roboto" panose="02000000000000000000" pitchFamily="2" charset="0"/>
                <a:ea typeface="Roboto" panose="02000000000000000000" pitchFamily="2" charset="0"/>
                <a:cs typeface="Roboto" panose="02000000000000000000" pitchFamily="2" charset="0"/>
              </a:rPr>
              <a:t>Gweithredu Polisi yn y GIG</a:t>
            </a:r>
            <a:endParaRPr lang="en-GB" sz="2000" dirty="0">
              <a:solidFill>
                <a:srgbClr val="002060"/>
              </a:solidFill>
              <a:latin typeface="Roboto" panose="02000000000000000000" pitchFamily="2" charset="0"/>
              <a:ea typeface="Roboto" panose="02000000000000000000" pitchFamily="2" charset="0"/>
              <a:cs typeface="Roboto" panose="02000000000000000000" pitchFamily="2" charset="0"/>
            </a:endParaRPr>
          </a:p>
          <a:p>
            <a:r>
              <a:rPr lang="cy-GB" sz="2000" dirty="0">
                <a:solidFill>
                  <a:srgbClr val="002060"/>
                </a:solidFill>
                <a:latin typeface="Roboto" panose="02000000000000000000" pitchFamily="2" charset="0"/>
                <a:ea typeface="Roboto" panose="02000000000000000000" pitchFamily="2" charset="0"/>
                <a:cs typeface="Roboto" panose="02000000000000000000" pitchFamily="2" charset="0"/>
              </a:rPr>
              <a:t>Mae polisïau’n tywys cyfleusterau, cynllunio seibiannau ac asesiadau risg i gefnogi gweithwyr sy’n bwydo ar y fron.</a:t>
            </a:r>
            <a:endParaRPr lang="en-GB" sz="2000" dirty="0">
              <a:solidFill>
                <a:srgbClr val="002060"/>
              </a:solidFill>
              <a:latin typeface="Roboto" panose="02000000000000000000" pitchFamily="2" charset="0"/>
              <a:ea typeface="Roboto" panose="02000000000000000000" pitchFamily="2" charset="0"/>
              <a:cs typeface="Roboto" panose="02000000000000000000" pitchFamily="2" charset="0"/>
            </a:endParaRPr>
          </a:p>
          <a:p>
            <a:r>
              <a:rPr lang="cy-GB" sz="2000" b="1" dirty="0">
                <a:solidFill>
                  <a:srgbClr val="002060"/>
                </a:solidFill>
                <a:latin typeface="Roboto" panose="02000000000000000000" pitchFamily="2" charset="0"/>
                <a:ea typeface="Roboto" panose="02000000000000000000" pitchFamily="2" charset="0"/>
                <a:cs typeface="Roboto" panose="02000000000000000000" pitchFamily="2" charset="0"/>
              </a:rPr>
              <a:t>Rôl a Buddion y Rheolwr</a:t>
            </a:r>
            <a:endParaRPr lang="en-GB" sz="2000" dirty="0">
              <a:solidFill>
                <a:srgbClr val="002060"/>
              </a:solidFill>
              <a:latin typeface="Roboto" panose="02000000000000000000" pitchFamily="2" charset="0"/>
              <a:ea typeface="Roboto" panose="02000000000000000000" pitchFamily="2" charset="0"/>
              <a:cs typeface="Roboto" panose="02000000000000000000" pitchFamily="2" charset="0"/>
            </a:endParaRPr>
          </a:p>
          <a:p>
            <a:r>
              <a:rPr lang="cy-GB" sz="2000" dirty="0">
                <a:solidFill>
                  <a:srgbClr val="002060"/>
                </a:solidFill>
                <a:latin typeface="Roboto" panose="02000000000000000000" pitchFamily="2" charset="0"/>
                <a:ea typeface="Roboto" panose="02000000000000000000" pitchFamily="2" charset="0"/>
                <a:cs typeface="Roboto" panose="02000000000000000000" pitchFamily="2" charset="0"/>
              </a:rPr>
              <a:t>Mae rheolwyr yn sicrhau bod polisïau’n cael eu dilyn yn gyfreithlon ac yn dosturiol, gan wella boddhad staff a theyrngarwch sefydliadol.</a:t>
            </a:r>
            <a:endParaRPr lang="en-GB" sz="2000" dirty="0">
              <a:solidFill>
                <a:srgbClr val="002060"/>
              </a:solidFill>
              <a:latin typeface="Roboto" panose="02000000000000000000" pitchFamily="2" charset="0"/>
              <a:ea typeface="Roboto" panose="02000000000000000000" pitchFamily="2" charset="0"/>
              <a:cs typeface="Roboto" panose="02000000000000000000" pitchFamily="2" charset="0"/>
            </a:endParaRPr>
          </a:p>
          <a:p>
            <a:pPr algn="ctr"/>
            <a:endParaRPr lang="en-GB" sz="2000" dirty="0"/>
          </a:p>
        </p:txBody>
      </p:sp>
    </p:spTree>
    <p:extLst>
      <p:ext uri="{BB962C8B-B14F-4D97-AF65-F5344CB8AC3E}">
        <p14:creationId xmlns:p14="http://schemas.microsoft.com/office/powerpoint/2010/main" val="174093897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85654A-C191-3C41-8D34-9E765BA0565E}"/>
              </a:ext>
            </a:extLst>
          </p:cNvPr>
          <p:cNvSpPr>
            <a:spLocks noGrp="1"/>
          </p:cNvSpPr>
          <p:nvPr>
            <p:ph type="title"/>
          </p:nvPr>
        </p:nvSpPr>
        <p:spPr>
          <a:xfrm>
            <a:off x="524932" y="3498"/>
            <a:ext cx="11667067" cy="1325563"/>
          </a:xfrm>
        </p:spPr>
        <p:txBody>
          <a:bodyPr>
            <a:normAutofit/>
          </a:bodyPr>
          <a:lstStyle/>
          <a:p>
            <a:r>
              <a:rPr lang="cy-GB" dirty="0"/>
              <a:t>CYFRIFOLDEBAU’R RHEOLWR</a:t>
            </a:r>
            <a:endParaRPr lang="en-US" sz="3600" dirty="0">
              <a:solidFill>
                <a:srgbClr val="002060"/>
              </a:solidFill>
              <a:latin typeface="Korolev Rounded Medium" panose="00000600000000000000" pitchFamily="50" charset="0"/>
            </a:endParaRPr>
          </a:p>
        </p:txBody>
      </p:sp>
      <p:sp>
        <p:nvSpPr>
          <p:cNvPr id="3" name="Content Placeholder 2">
            <a:extLst>
              <a:ext uri="{FF2B5EF4-FFF2-40B4-BE49-F238E27FC236}">
                <a16:creationId xmlns:a16="http://schemas.microsoft.com/office/drawing/2014/main" id="{2967D758-FCD3-D748-8DD3-B4B782757EC5}"/>
              </a:ext>
              <a:ext uri="{C183D7F6-B498-43B3-948B-1728B52AA6E4}">
                <adec:decorative xmlns:adec="http://schemas.microsoft.com/office/drawing/2017/decorative" val="1"/>
              </a:ext>
            </a:extLst>
          </p:cNvPr>
          <p:cNvSpPr>
            <a:spLocks noGrp="1"/>
          </p:cNvSpPr>
          <p:nvPr>
            <p:ph sz="half" idx="1"/>
          </p:nvPr>
        </p:nvSpPr>
        <p:spPr>
          <a:xfrm>
            <a:off x="369961" y="1028721"/>
            <a:ext cx="6346571" cy="3927685"/>
          </a:xfrm>
        </p:spPr>
        <p:txBody>
          <a:bodyPr vert="horz" lIns="91440" tIns="45720" rIns="91440" bIns="45720" rtlCol="0" anchor="t">
            <a:noAutofit/>
          </a:bodyPr>
          <a:lstStyle/>
          <a:p>
            <a:pPr marL="0" indent="0">
              <a:buNone/>
            </a:pPr>
            <a:r>
              <a:rPr lang="cy-GB" b="1" dirty="0"/>
              <a:t>Dechrau Sgyrsiau Cynnar</a:t>
            </a:r>
            <a:endParaRPr lang="en-GB" dirty="0"/>
          </a:p>
          <a:p>
            <a:r>
              <a:rPr lang="cy-GB" dirty="0"/>
              <a:t>Dylai rheolwyr ddechrau trafodaethau sensitif a chyfrinachol pan fydd gweithwyr yn nodi bwriadau bwydo ar y fron.</a:t>
            </a:r>
            <a:endParaRPr lang="en-GB" dirty="0"/>
          </a:p>
          <a:p>
            <a:pPr marL="0" indent="0">
              <a:buNone/>
            </a:pPr>
            <a:r>
              <a:rPr lang="cy-GB" b="1" dirty="0"/>
              <a:t>Rhoi Cyfleusterau Addas</a:t>
            </a:r>
            <a:endParaRPr lang="en-GB" dirty="0"/>
          </a:p>
          <a:p>
            <a:r>
              <a:rPr lang="cy-GB" dirty="0"/>
              <a:t>Sicrhewch fod ystafelloedd preifat, gorsafoedd golchi dwylo, a man storio llaeth yn ddiogel ar gael i staff sy’n bwydo ar y fron.</a:t>
            </a:r>
            <a:endParaRPr lang="en-GB" dirty="0"/>
          </a:p>
          <a:p>
            <a:pPr marL="0" indent="0">
              <a:buNone/>
            </a:pPr>
            <a:r>
              <a:rPr lang="cy-GB" b="1" dirty="0"/>
              <a:t>Cynllunio Seibiannau Hyblyg</a:t>
            </a:r>
            <a:endParaRPr lang="en-GB" dirty="0"/>
          </a:p>
          <a:p>
            <a:r>
              <a:rPr lang="cy-GB" dirty="0"/>
              <a:t>Galluogwch amseroedd seibiant rhesymol a hyblyg wedi'u teilwra i anghenion unigol bwydo ar y fron neu dynnu llaeth o’r fron.</a:t>
            </a:r>
            <a:endParaRPr lang="en-GB" dirty="0"/>
          </a:p>
          <a:p>
            <a:pPr marL="0" indent="0">
              <a:buNone/>
            </a:pPr>
            <a:r>
              <a:rPr lang="cy-GB" b="1" dirty="0"/>
              <a:t>Cynnal Cyfrinachedd a Dogfennaeth</a:t>
            </a:r>
            <a:endParaRPr lang="en-GB" dirty="0"/>
          </a:p>
          <a:p>
            <a:r>
              <a:rPr lang="cy-GB" dirty="0"/>
              <a:t>Diogelwch breifatrwydd staff drwy rannu gwybodaeth ar sail angen gwybod a chadw cytundebau wedi'u dogfennu a'u hadolygu.</a:t>
            </a:r>
            <a:endParaRPr lang="en-GB" dirty="0"/>
          </a:p>
          <a:p>
            <a:endParaRPr lang="en-GB" sz="2400" dirty="0">
              <a:solidFill>
                <a:schemeClr val="tx1"/>
              </a:solidFill>
            </a:endParaRPr>
          </a:p>
        </p:txBody>
      </p:sp>
      <p:pic>
        <p:nvPicPr>
          <p:cNvPr id="6" name="Picture Placeholder 5">
            <a:extLst>
              <a:ext uri="{FF2B5EF4-FFF2-40B4-BE49-F238E27FC236}">
                <a16:creationId xmlns:a16="http://schemas.microsoft.com/office/drawing/2014/main" id="{DC3D3C5A-488A-B216-27FE-2D2AE71DFCF6}"/>
              </a:ext>
              <a:ext uri="{C183D7F6-B498-43B3-948B-1728B52AA6E4}">
                <adec:decorative xmlns:adec="http://schemas.microsoft.com/office/drawing/2017/decorative" val="1"/>
              </a:ext>
            </a:extLst>
          </p:cNvPr>
          <p:cNvPicPr>
            <a:picLocks noGrp="1" noChangeAspect="1"/>
          </p:cNvPicPr>
          <p:nvPr>
            <p:ph type="pic" sz="quarter" idx="10"/>
          </p:nvPr>
        </p:nvPicPr>
        <p:blipFill>
          <a:blip r:embed="rId3"/>
          <a:srcRect l="3704" r="3704"/>
          <a:stretch/>
        </p:blipFill>
        <p:spPr>
          <a:xfrm>
            <a:off x="7170738" y="1978691"/>
            <a:ext cx="4025086" cy="3726931"/>
          </a:xfrm>
          <a:prstGeom prst="ellipse">
            <a:avLst/>
          </a:prstGeom>
        </p:spPr>
      </p:pic>
    </p:spTree>
    <p:extLst>
      <p:ext uri="{BB962C8B-B14F-4D97-AF65-F5344CB8AC3E}">
        <p14:creationId xmlns:p14="http://schemas.microsoft.com/office/powerpoint/2010/main" val="63410361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DEDB6C-B7B5-237D-5305-2C2954B9DDD3}"/>
            </a:ext>
          </a:extLst>
        </p:cNvPr>
        <p:cNvGrpSpPr/>
        <p:nvPr/>
      </p:nvGrpSpPr>
      <p:grpSpPr>
        <a:xfrm>
          <a:off x="0" y="0"/>
          <a:ext cx="0" cy="0"/>
          <a:chOff x="0" y="0"/>
          <a:chExt cx="0" cy="0"/>
        </a:xfrm>
      </p:grpSpPr>
      <p:sp>
        <p:nvSpPr>
          <p:cNvPr id="19" name="Title 1">
            <a:extLst>
              <a:ext uri="{FF2B5EF4-FFF2-40B4-BE49-F238E27FC236}">
                <a16:creationId xmlns:a16="http://schemas.microsoft.com/office/drawing/2014/main" id="{67EA9EBA-428D-877F-24FB-F9976D7FF09A}"/>
              </a:ext>
            </a:extLst>
          </p:cNvPr>
          <p:cNvSpPr txBox="1">
            <a:spLocks noGrp="1"/>
          </p:cNvSpPr>
          <p:nvPr>
            <p:ph type="title" idx="4294967295"/>
          </p:nvPr>
        </p:nvSpPr>
        <p:spPr>
          <a:xfrm>
            <a:off x="524933" y="3498"/>
            <a:ext cx="10673884" cy="1325563"/>
          </a:xfrm>
          <a:prstGeom prst="rect">
            <a:avLst/>
          </a:prstGeom>
          <a:noFill/>
          <a:ln>
            <a:noFill/>
            <a:prstDash/>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rmAutofit/>
          </a:bodyPr>
          <a:lstStyle>
            <a:lvl1pPr algn="l" defTabSz="914400" rtl="0" eaLnBrk="1" latinLnBrk="0" hangingPunct="1">
              <a:lnSpc>
                <a:spcPct val="90000"/>
              </a:lnSpc>
              <a:spcBef>
                <a:spcPct val="0"/>
              </a:spcBef>
              <a:buNone/>
              <a:defRPr sz="4800" kern="1200">
                <a:solidFill>
                  <a:schemeClr val="tx2"/>
                </a:solidFill>
                <a:latin typeface="Korolev Rounded Medium" pitchFamily="2" charset="77"/>
                <a:ea typeface="+mj-ea"/>
                <a:cs typeface="+mj-cs"/>
              </a:defRPr>
            </a:lvl1pPr>
          </a:lstStyle>
          <a:p>
            <a:pPr lvl="0">
              <a:spcAft>
                <a:spcPts val="600"/>
              </a:spcAft>
              <a:defRPr/>
            </a:pPr>
            <a:r>
              <a:rPr lang="cy-GB" dirty="0"/>
              <a:t>Y SGWRS BWYDO AR Y FRON</a:t>
            </a:r>
            <a:endParaRPr kumimoji="0" lang="en-US" sz="3600" b="0" i="0" u="none" strike="noStrike" kern="1200" cap="none" spc="0" normalizeH="0" baseline="0" noProof="0" dirty="0">
              <a:ln>
                <a:noFill/>
              </a:ln>
              <a:solidFill>
                <a:srgbClr val="002060"/>
              </a:solidFill>
              <a:effectLst/>
              <a:uLnTx/>
              <a:uFillTx/>
              <a:latin typeface="Korolev Rounded Medium" panose="00000600000000000000" pitchFamily="50" charset="0"/>
              <a:ea typeface="+mj-ea"/>
              <a:cs typeface="+mj-cs"/>
            </a:endParaRPr>
          </a:p>
        </p:txBody>
      </p:sp>
      <p:sp>
        <p:nvSpPr>
          <p:cNvPr id="2" name="Content Placeholder 2">
            <a:extLst>
              <a:ext uri="{FF2B5EF4-FFF2-40B4-BE49-F238E27FC236}">
                <a16:creationId xmlns:a16="http://schemas.microsoft.com/office/drawing/2014/main" id="{050E1813-4578-06F1-0D04-18DD855C9D96}"/>
              </a:ext>
            </a:extLst>
          </p:cNvPr>
          <p:cNvSpPr txBox="1">
            <a:spLocks/>
          </p:cNvSpPr>
          <p:nvPr/>
        </p:nvSpPr>
        <p:spPr>
          <a:xfrm>
            <a:off x="524933" y="1264970"/>
            <a:ext cx="6028267" cy="4328059"/>
          </a:xfrm>
          <a:prstGeom prst="rect">
            <a:avLst/>
          </a:prstGeom>
        </p:spPr>
        <p:txBody>
          <a:bodyPr vert="horz" lIns="91440" tIns="45720" rIns="91440" bIns="45720" rtlCol="0" anchor="t">
            <a:noAutofit/>
          </a:bodyPr>
          <a:lstStyle>
            <a:lvl1pPr marL="0" indent="0" algn="l" defTabSz="914400" rtl="0" eaLnBrk="1" latinLnBrk="0" hangingPunct="1">
              <a:lnSpc>
                <a:spcPct val="90000"/>
              </a:lnSpc>
              <a:spcBef>
                <a:spcPts val="1000"/>
              </a:spcBef>
              <a:buClr>
                <a:schemeClr val="accent3"/>
              </a:buClr>
              <a:buFont typeface="Arial" panose="020B0604020202020204" pitchFamily="34" charset="0"/>
              <a:buNone/>
              <a:defRPr sz="1800" kern="1200">
                <a:solidFill>
                  <a:schemeClr val="accent3"/>
                </a:solidFill>
                <a:latin typeface="Korolev Rounded Medium" pitchFamily="2" charset="77"/>
                <a:ea typeface="Roboto" panose="02000000000000000000" pitchFamily="2" charset="0"/>
                <a:cs typeface="Roboto" panose="02000000000000000000" pitchFamily="2" charset="0"/>
              </a:defRPr>
            </a:lvl1pPr>
            <a:lvl2pPr marL="457200" indent="0" algn="ctr" defTabSz="914400" rtl="0" eaLnBrk="1" latinLnBrk="0" hangingPunct="1">
              <a:lnSpc>
                <a:spcPct val="90000"/>
              </a:lnSpc>
              <a:spcBef>
                <a:spcPts val="500"/>
              </a:spcBef>
              <a:buClr>
                <a:schemeClr val="accent3"/>
              </a:buClr>
              <a:buFont typeface="Arial" panose="020B0604020202020204" pitchFamily="34" charset="0"/>
              <a:buNone/>
              <a:defRPr sz="2000" kern="1200">
                <a:solidFill>
                  <a:schemeClr val="tx2"/>
                </a:solidFill>
                <a:latin typeface="Roboto" panose="02000000000000000000" pitchFamily="2" charset="0"/>
                <a:ea typeface="Roboto" panose="02000000000000000000" pitchFamily="2" charset="0"/>
                <a:cs typeface="Roboto" panose="02000000000000000000" pitchFamily="2" charset="0"/>
              </a:defRPr>
            </a:lvl2pPr>
            <a:lvl3pPr marL="914400" indent="0" algn="ctr" defTabSz="914400" rtl="0" eaLnBrk="1" latinLnBrk="0" hangingPunct="1">
              <a:lnSpc>
                <a:spcPct val="90000"/>
              </a:lnSpc>
              <a:spcBef>
                <a:spcPts val="500"/>
              </a:spcBef>
              <a:buClr>
                <a:schemeClr val="accent3"/>
              </a:buClr>
              <a:buFont typeface="Arial" panose="020B0604020202020204" pitchFamily="34" charset="0"/>
              <a:buNone/>
              <a:defRPr sz="1800" kern="1200">
                <a:solidFill>
                  <a:schemeClr val="tx2"/>
                </a:solidFill>
                <a:latin typeface="Roboto" panose="02000000000000000000" pitchFamily="2" charset="0"/>
                <a:ea typeface="Roboto" panose="02000000000000000000" pitchFamily="2" charset="0"/>
                <a:cs typeface="Roboto" panose="02000000000000000000" pitchFamily="2" charset="0"/>
              </a:defRPr>
            </a:lvl3pPr>
            <a:lvl4pPr marL="1371600" indent="0" algn="ctr" defTabSz="914400" rtl="0" eaLnBrk="1" latinLnBrk="0" hangingPunct="1">
              <a:lnSpc>
                <a:spcPct val="90000"/>
              </a:lnSpc>
              <a:spcBef>
                <a:spcPts val="500"/>
              </a:spcBef>
              <a:buClr>
                <a:schemeClr val="accent3"/>
              </a:buClr>
              <a:buFont typeface="Arial" panose="020B0604020202020204" pitchFamily="34" charset="0"/>
              <a:buNone/>
              <a:defRPr sz="1600" kern="1200">
                <a:solidFill>
                  <a:schemeClr val="tx2"/>
                </a:solidFill>
                <a:latin typeface="Roboto" panose="02000000000000000000" pitchFamily="2" charset="0"/>
                <a:ea typeface="Roboto" panose="02000000000000000000" pitchFamily="2" charset="0"/>
                <a:cs typeface="Roboto" panose="02000000000000000000" pitchFamily="2" charset="0"/>
              </a:defRPr>
            </a:lvl4pPr>
            <a:lvl5pPr marL="1828800" indent="0" algn="ctr" defTabSz="914400" rtl="0" eaLnBrk="1" latinLnBrk="0" hangingPunct="1">
              <a:lnSpc>
                <a:spcPct val="90000"/>
              </a:lnSpc>
              <a:spcBef>
                <a:spcPts val="500"/>
              </a:spcBef>
              <a:buClr>
                <a:schemeClr val="accent3"/>
              </a:buClr>
              <a:buFont typeface="Arial" panose="020B0604020202020204" pitchFamily="34" charset="0"/>
              <a:buNone/>
              <a:defRPr sz="1600" kern="1200">
                <a:solidFill>
                  <a:schemeClr val="tx2"/>
                </a:solidFill>
                <a:latin typeface="Roboto" panose="02000000000000000000" pitchFamily="2" charset="0"/>
                <a:ea typeface="Roboto" panose="02000000000000000000" pitchFamily="2" charset="0"/>
                <a:cs typeface="Roboto" panose="02000000000000000000" pitchFamily="2" charset="0"/>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cy-GB" sz="2000" b="1" dirty="0">
                <a:solidFill>
                  <a:schemeClr val="tx2"/>
                </a:solidFill>
                <a:latin typeface="Roboto" panose="02000000000000000000" pitchFamily="2" charset="0"/>
              </a:rPr>
              <a:t>Amseriad y Sgwrs</a:t>
            </a:r>
            <a:endParaRPr lang="en-GB" sz="2000" dirty="0">
              <a:solidFill>
                <a:schemeClr val="tx2"/>
              </a:solidFill>
              <a:latin typeface="Roboto" panose="02000000000000000000" pitchFamily="2" charset="0"/>
            </a:endParaRPr>
          </a:p>
          <a:p>
            <a:r>
              <a:rPr lang="cy-GB" sz="2000" dirty="0">
                <a:solidFill>
                  <a:schemeClr val="tx2"/>
                </a:solidFill>
                <a:latin typeface="Roboto" panose="02000000000000000000" pitchFamily="2" charset="0"/>
              </a:rPr>
              <a:t>Dechreuwch y sgwrs bwydo ar y fron cyn i'r gweithiwr ddychwelyd i'r gwaith er mwyn galluogi cynllunio ac addasiadau effeithiol.</a:t>
            </a:r>
            <a:endParaRPr lang="en-GB" sz="2000" dirty="0">
              <a:solidFill>
                <a:schemeClr val="tx2"/>
              </a:solidFill>
              <a:latin typeface="Roboto" panose="02000000000000000000" pitchFamily="2" charset="0"/>
            </a:endParaRPr>
          </a:p>
          <a:p>
            <a:r>
              <a:rPr lang="cy-GB" sz="2000" b="1" dirty="0">
                <a:solidFill>
                  <a:schemeClr val="tx2"/>
                </a:solidFill>
                <a:latin typeface="Roboto" panose="02000000000000000000" pitchFamily="2" charset="0"/>
              </a:rPr>
              <a:t>Pynciau Trafod Allweddol</a:t>
            </a:r>
            <a:endParaRPr lang="en-GB" sz="2000" dirty="0">
              <a:solidFill>
                <a:schemeClr val="tx2"/>
              </a:solidFill>
              <a:latin typeface="Roboto" panose="02000000000000000000" pitchFamily="2" charset="0"/>
            </a:endParaRPr>
          </a:p>
          <a:p>
            <a:r>
              <a:rPr lang="cy-GB" sz="2000" dirty="0">
                <a:solidFill>
                  <a:schemeClr val="tx2"/>
                </a:solidFill>
                <a:latin typeface="Roboto" panose="02000000000000000000" pitchFamily="2" charset="0"/>
              </a:rPr>
              <a:t>Trafodwch pa mor aml y bydd angen tynnu llaeth, anghenion preifatrwydd, addasiadau i batrwm gwaith, a dewisiadau storio llaeth yn agored.</a:t>
            </a:r>
            <a:endParaRPr lang="en-GB" sz="2000" dirty="0">
              <a:solidFill>
                <a:schemeClr val="tx2"/>
              </a:solidFill>
              <a:latin typeface="Roboto" panose="02000000000000000000" pitchFamily="2" charset="0"/>
            </a:endParaRPr>
          </a:p>
          <a:p>
            <a:r>
              <a:rPr lang="cy-GB" sz="2000" b="1" dirty="0">
                <a:solidFill>
                  <a:schemeClr val="tx2"/>
                </a:solidFill>
                <a:latin typeface="Roboto" panose="02000000000000000000" pitchFamily="2" charset="0"/>
              </a:rPr>
              <a:t>Dogfennaeth a Chamau Dilynol</a:t>
            </a:r>
            <a:endParaRPr lang="en-GB" sz="2000" dirty="0">
              <a:solidFill>
                <a:schemeClr val="tx2"/>
              </a:solidFill>
              <a:latin typeface="Roboto" panose="02000000000000000000" pitchFamily="2" charset="0"/>
            </a:endParaRPr>
          </a:p>
          <a:p>
            <a:r>
              <a:rPr lang="cy-GB" sz="2000" dirty="0">
                <a:solidFill>
                  <a:schemeClr val="tx2"/>
                </a:solidFill>
                <a:latin typeface="Roboto" panose="02000000000000000000" pitchFamily="2" charset="0"/>
              </a:rPr>
              <a:t>Dogfennwch y canlyniadau'n glir a threfnwch gamau dilynol i ddarparu ar gyfer anghenion bwydo ar y fron sy'n esblygu ar ôl dychwelyd.</a:t>
            </a:r>
            <a:endParaRPr lang="en-GB" sz="2000" dirty="0">
              <a:solidFill>
                <a:schemeClr val="tx2"/>
              </a:solidFill>
              <a:latin typeface="Roboto" panose="02000000000000000000" pitchFamily="2" charset="0"/>
            </a:endParaRPr>
          </a:p>
          <a:p>
            <a:r>
              <a:rPr lang="cy-GB" sz="2000" b="1" dirty="0">
                <a:solidFill>
                  <a:schemeClr val="tx2"/>
                </a:solidFill>
                <a:latin typeface="Roboto" panose="02000000000000000000" pitchFamily="2" charset="0"/>
              </a:rPr>
              <a:t>Hyrwyddo Diogelwch Seicolegol</a:t>
            </a:r>
            <a:endParaRPr lang="en-GB" sz="2000" dirty="0">
              <a:solidFill>
                <a:schemeClr val="tx2"/>
              </a:solidFill>
              <a:latin typeface="Roboto" panose="02000000000000000000" pitchFamily="2" charset="0"/>
            </a:endParaRPr>
          </a:p>
          <a:p>
            <a:r>
              <a:rPr lang="cy-GB" sz="2000" dirty="0">
                <a:solidFill>
                  <a:schemeClr val="tx2"/>
                </a:solidFill>
                <a:latin typeface="Roboto" panose="02000000000000000000" pitchFamily="2" charset="0"/>
              </a:rPr>
              <a:t>Mae sgyrsiau meddylgar yn dangos cefnogaeth sefydliadol i fod yn rhiant, gan wella morâl a chyfraddau cadw staff.</a:t>
            </a:r>
            <a:endParaRPr lang="en-GB" sz="2000" dirty="0">
              <a:solidFill>
                <a:schemeClr val="tx2"/>
              </a:solidFill>
              <a:latin typeface="Roboto" panose="02000000000000000000" pitchFamily="2" charset="0"/>
            </a:endParaRPr>
          </a:p>
          <a:p>
            <a:pPr marR="0" lvl="0">
              <a:spcAft>
                <a:spcPts val="0"/>
              </a:spcAft>
              <a:buSzTx/>
              <a:tabLst/>
              <a:defRPr/>
            </a:pPr>
            <a:endParaRPr lang="en-US" sz="2000" b="0" i="0" u="none" strike="noStrike" cap="none" spc="0" normalizeH="0" baseline="0" noProof="0" dirty="0">
              <a:ln>
                <a:noFill/>
              </a:ln>
              <a:solidFill>
                <a:schemeClr val="tx2"/>
              </a:solidFill>
              <a:effectLst/>
              <a:uLnTx/>
              <a:uFillTx/>
              <a:latin typeface="Roboto" panose="02000000000000000000" pitchFamily="2" charset="0"/>
            </a:endParaRPr>
          </a:p>
        </p:txBody>
      </p:sp>
      <p:pic>
        <p:nvPicPr>
          <p:cNvPr id="4" name="Picture 3">
            <a:extLst>
              <a:ext uri="{FF2B5EF4-FFF2-40B4-BE49-F238E27FC236}">
                <a16:creationId xmlns:a16="http://schemas.microsoft.com/office/drawing/2014/main" id="{936DF92E-C345-EC9D-B01C-CE6A5025290B}"/>
              </a:ext>
              <a:ext uri="{C183D7F6-B498-43B3-948B-1728B52AA6E4}">
                <adec:decorative xmlns:adec="http://schemas.microsoft.com/office/drawing/2017/decorative" val="1"/>
              </a:ext>
            </a:extLst>
          </p:cNvPr>
          <p:cNvPicPr>
            <a:picLocks noChangeAspect="1"/>
          </p:cNvPicPr>
          <p:nvPr/>
        </p:nvPicPr>
        <p:blipFill>
          <a:blip r:embed="rId3"/>
          <a:srcRect r="2247" b="-3"/>
          <a:stretch>
            <a:fillRect/>
          </a:stretch>
        </p:blipFill>
        <p:spPr>
          <a:xfrm>
            <a:off x="7170738" y="1829614"/>
            <a:ext cx="4025086" cy="4025086"/>
          </a:xfrm>
          <a:prstGeom prst="ellipse">
            <a:avLst/>
          </a:prstGeom>
          <a:noFill/>
        </p:spPr>
      </p:pic>
    </p:spTree>
    <p:extLst>
      <p:ext uri="{BB962C8B-B14F-4D97-AF65-F5344CB8AC3E}">
        <p14:creationId xmlns:p14="http://schemas.microsoft.com/office/powerpoint/2010/main" val="38626244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E45993-5246-30AE-1E40-61CA0D99F8F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A841B1B-9608-9059-5C4B-61DE1BD0895C}"/>
              </a:ext>
            </a:extLst>
          </p:cNvPr>
          <p:cNvSpPr>
            <a:spLocks noGrp="1"/>
          </p:cNvSpPr>
          <p:nvPr>
            <p:ph type="title"/>
          </p:nvPr>
        </p:nvSpPr>
        <p:spPr>
          <a:xfrm>
            <a:off x="452035" y="-118533"/>
            <a:ext cx="10901766" cy="1809221"/>
          </a:xfrm>
        </p:spPr>
        <p:txBody>
          <a:bodyPr>
            <a:normAutofit/>
          </a:bodyPr>
          <a:lstStyle/>
          <a:p>
            <a:r>
              <a:rPr lang="cy-GB" dirty="0"/>
              <a:t>GOFYNION CYFLEUSTERAU</a:t>
            </a:r>
            <a:endParaRPr lang="en-GB" dirty="0"/>
          </a:p>
        </p:txBody>
      </p:sp>
      <p:pic>
        <p:nvPicPr>
          <p:cNvPr id="3" name="Picture 2">
            <a:extLst>
              <a:ext uri="{FF2B5EF4-FFF2-40B4-BE49-F238E27FC236}">
                <a16:creationId xmlns:a16="http://schemas.microsoft.com/office/drawing/2014/main" id="{58B1C377-C288-F232-556B-2E80725C139F}"/>
              </a:ext>
              <a:ext uri="{C183D7F6-B498-43B3-948B-1728B52AA6E4}">
                <adec:decorative xmlns:adec="http://schemas.microsoft.com/office/drawing/2017/decorative" val="1"/>
              </a:ext>
            </a:extLst>
          </p:cNvPr>
          <p:cNvPicPr>
            <a:picLocks noChangeAspect="1"/>
          </p:cNvPicPr>
          <p:nvPr/>
        </p:nvPicPr>
        <p:blipFill>
          <a:blip r:embed="rId3"/>
          <a:stretch>
            <a:fillRect/>
          </a:stretch>
        </p:blipFill>
        <p:spPr>
          <a:xfrm>
            <a:off x="826943" y="1704974"/>
            <a:ext cx="4220442" cy="3946815"/>
          </a:xfrm>
          <a:prstGeom prst="rect">
            <a:avLst/>
          </a:prstGeom>
        </p:spPr>
      </p:pic>
      <p:sp>
        <p:nvSpPr>
          <p:cNvPr id="4" name="TextBox 3">
            <a:extLst>
              <a:ext uri="{FF2B5EF4-FFF2-40B4-BE49-F238E27FC236}">
                <a16:creationId xmlns:a16="http://schemas.microsoft.com/office/drawing/2014/main" id="{E027B34B-1583-DB89-70DE-BA189496D9BD}"/>
              </a:ext>
            </a:extLst>
          </p:cNvPr>
          <p:cNvSpPr txBox="1"/>
          <p:nvPr/>
        </p:nvSpPr>
        <p:spPr>
          <a:xfrm>
            <a:off x="5279572" y="1185782"/>
            <a:ext cx="6662057" cy="535531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cy-GB" b="1" dirty="0">
                <a:solidFill>
                  <a:schemeClr val="accent1"/>
                </a:solidFill>
                <a:latin typeface="Roboto" panose="02000000000000000000" pitchFamily="2" charset="0"/>
                <a:ea typeface="Roboto" panose="02000000000000000000" pitchFamily="2" charset="0"/>
                <a:cs typeface="Roboto" panose="02000000000000000000" pitchFamily="2" charset="0"/>
              </a:rPr>
              <a:t>Safonau Cyfleusterau Addas</a:t>
            </a:r>
            <a:endParaRPr lang="en-GB" dirty="0">
              <a:solidFill>
                <a:schemeClr val="accent1"/>
              </a:solidFill>
              <a:latin typeface="Roboto" panose="02000000000000000000" pitchFamily="2" charset="0"/>
              <a:ea typeface="Roboto" panose="02000000000000000000" pitchFamily="2" charset="0"/>
              <a:cs typeface="Roboto" panose="02000000000000000000" pitchFamily="2" charset="0"/>
            </a:endParaRPr>
          </a:p>
          <a:p>
            <a:r>
              <a:rPr lang="cy-GB" dirty="0">
                <a:solidFill>
                  <a:schemeClr val="accent1"/>
                </a:solidFill>
                <a:latin typeface="Roboto" panose="02000000000000000000" pitchFamily="2" charset="0"/>
                <a:ea typeface="Roboto" panose="02000000000000000000" pitchFamily="2" charset="0"/>
                <a:cs typeface="Roboto" panose="02000000000000000000" pitchFamily="2" charset="0"/>
              </a:rPr>
              <a:t>Rhaid i gyfleusterau fod yn breifat, yn lân, gyda modd i’w cloi, a heb ymyrraeth neu risgiau clinigol ar gyfer tynnu llaeth o’r fron.</a:t>
            </a:r>
          </a:p>
          <a:p>
            <a:endParaRPr lang="en-GB" dirty="0">
              <a:solidFill>
                <a:schemeClr val="accent1"/>
              </a:solidFill>
              <a:latin typeface="Roboto" panose="02000000000000000000" pitchFamily="2" charset="0"/>
              <a:ea typeface="Roboto" panose="02000000000000000000" pitchFamily="2" charset="0"/>
              <a:cs typeface="Roboto" panose="02000000000000000000" pitchFamily="2" charset="0"/>
            </a:endParaRPr>
          </a:p>
          <a:p>
            <a:r>
              <a:rPr lang="cy-GB" b="1" dirty="0">
                <a:solidFill>
                  <a:schemeClr val="accent1"/>
                </a:solidFill>
                <a:latin typeface="Roboto" panose="02000000000000000000" pitchFamily="2" charset="0"/>
                <a:ea typeface="Roboto" panose="02000000000000000000" pitchFamily="2" charset="0"/>
                <a:cs typeface="Roboto" panose="02000000000000000000" pitchFamily="2" charset="0"/>
              </a:rPr>
              <a:t>Defnydd Amgen o'r Ystafell</a:t>
            </a:r>
            <a:endParaRPr lang="en-GB" dirty="0">
              <a:solidFill>
                <a:schemeClr val="accent1"/>
              </a:solidFill>
              <a:latin typeface="Roboto" panose="02000000000000000000" pitchFamily="2" charset="0"/>
              <a:ea typeface="Roboto" panose="02000000000000000000" pitchFamily="2" charset="0"/>
              <a:cs typeface="Roboto" panose="02000000000000000000" pitchFamily="2" charset="0"/>
            </a:endParaRPr>
          </a:p>
          <a:p>
            <a:r>
              <a:rPr lang="cy-GB" dirty="0">
                <a:solidFill>
                  <a:schemeClr val="accent1"/>
                </a:solidFill>
                <a:latin typeface="Roboto" panose="02000000000000000000" pitchFamily="2" charset="0"/>
                <a:ea typeface="Roboto" panose="02000000000000000000" pitchFamily="2" charset="0"/>
                <a:cs typeface="Roboto" panose="02000000000000000000" pitchFamily="2" charset="0"/>
              </a:rPr>
              <a:t>Yn absenoldeb ystafelloedd dynodedig, gellir addasu swyddfeydd neu ystafelloedd cyfarfod at ddibenion gwahanol dros dro, gan sicrhau preifatrwydd i staff sy'n bwydo ar y fron.</a:t>
            </a:r>
          </a:p>
          <a:p>
            <a:endParaRPr lang="en-GB" dirty="0">
              <a:solidFill>
                <a:schemeClr val="accent1"/>
              </a:solidFill>
              <a:latin typeface="Roboto" panose="02000000000000000000" pitchFamily="2" charset="0"/>
              <a:ea typeface="Roboto" panose="02000000000000000000" pitchFamily="2" charset="0"/>
              <a:cs typeface="Roboto" panose="02000000000000000000" pitchFamily="2" charset="0"/>
            </a:endParaRPr>
          </a:p>
          <a:p>
            <a:r>
              <a:rPr lang="cy-GB" b="1" dirty="0">
                <a:solidFill>
                  <a:schemeClr val="accent1"/>
                </a:solidFill>
                <a:latin typeface="Roboto" panose="02000000000000000000" pitchFamily="2" charset="0"/>
                <a:ea typeface="Roboto" panose="02000000000000000000" pitchFamily="2" charset="0"/>
                <a:cs typeface="Roboto" panose="02000000000000000000" pitchFamily="2" charset="0"/>
              </a:rPr>
              <a:t>Gofynion Storio Llaeth</a:t>
            </a:r>
            <a:endParaRPr lang="en-GB" dirty="0">
              <a:solidFill>
                <a:schemeClr val="accent1"/>
              </a:solidFill>
              <a:latin typeface="Roboto" panose="02000000000000000000" pitchFamily="2" charset="0"/>
              <a:ea typeface="Roboto" panose="02000000000000000000" pitchFamily="2" charset="0"/>
              <a:cs typeface="Roboto" panose="02000000000000000000" pitchFamily="2" charset="0"/>
            </a:endParaRPr>
          </a:p>
          <a:p>
            <a:r>
              <a:rPr lang="cy-GB" dirty="0">
                <a:solidFill>
                  <a:schemeClr val="accent1"/>
                </a:solidFill>
                <a:latin typeface="Roboto" panose="02000000000000000000" pitchFamily="2" charset="0"/>
                <a:ea typeface="Roboto" panose="02000000000000000000" pitchFamily="2" charset="0"/>
                <a:cs typeface="Roboto" panose="02000000000000000000" pitchFamily="2" charset="0"/>
              </a:rPr>
              <a:t>Mae mynediad at oergell yn hanfodol er mwyn storio llaeth wedi'i dynnu o’r fron yn ddiogel, mewn cynwysyddion wedi'u selio a'u labelu.</a:t>
            </a:r>
          </a:p>
          <a:p>
            <a:endParaRPr lang="en-GB" dirty="0">
              <a:solidFill>
                <a:schemeClr val="accent1"/>
              </a:solidFill>
              <a:latin typeface="Roboto" panose="02000000000000000000" pitchFamily="2" charset="0"/>
              <a:ea typeface="Roboto" panose="02000000000000000000" pitchFamily="2" charset="0"/>
              <a:cs typeface="Roboto" panose="02000000000000000000" pitchFamily="2" charset="0"/>
            </a:endParaRPr>
          </a:p>
          <a:p>
            <a:r>
              <a:rPr lang="cy-GB" b="1" dirty="0">
                <a:solidFill>
                  <a:schemeClr val="accent1"/>
                </a:solidFill>
                <a:latin typeface="Roboto" panose="02000000000000000000" pitchFamily="2" charset="0"/>
                <a:ea typeface="Roboto" panose="02000000000000000000" pitchFamily="2" charset="0"/>
                <a:cs typeface="Roboto" panose="02000000000000000000" pitchFamily="2" charset="0"/>
              </a:rPr>
              <a:t>Cefnogaeth Sefydliadol</a:t>
            </a:r>
            <a:endParaRPr lang="en-GB" dirty="0">
              <a:solidFill>
                <a:schemeClr val="accent1"/>
              </a:solidFill>
              <a:latin typeface="Roboto" panose="02000000000000000000" pitchFamily="2" charset="0"/>
              <a:ea typeface="Roboto" panose="02000000000000000000" pitchFamily="2" charset="0"/>
              <a:cs typeface="Roboto" panose="02000000000000000000" pitchFamily="2" charset="0"/>
            </a:endParaRPr>
          </a:p>
          <a:p>
            <a:r>
              <a:rPr lang="cy-GB" dirty="0">
                <a:solidFill>
                  <a:schemeClr val="accent1"/>
                </a:solidFill>
                <a:latin typeface="Roboto" panose="02000000000000000000" pitchFamily="2" charset="0"/>
                <a:ea typeface="Roboto" panose="02000000000000000000" pitchFamily="2" charset="0"/>
                <a:cs typeface="Roboto" panose="02000000000000000000" pitchFamily="2" charset="0"/>
              </a:rPr>
              <a:t>Mae archebu ystafelloedd, arwyddion ac ymwybyddiaeth staff effeithiol yn lleihau pryder ac yn hyrwyddo diwylliant gweithle sy'n gyfeillgar i deuluoedd.</a:t>
            </a:r>
            <a:endParaRPr lang="en-GB" dirty="0">
              <a:solidFill>
                <a:schemeClr val="accent1"/>
              </a:solidFill>
              <a:latin typeface="Roboto" panose="02000000000000000000" pitchFamily="2" charset="0"/>
              <a:ea typeface="Roboto" panose="02000000000000000000" pitchFamily="2" charset="0"/>
              <a:cs typeface="Roboto" panose="02000000000000000000" pitchFamily="2" charset="0"/>
            </a:endParaRPr>
          </a:p>
          <a:p>
            <a:pPr algn="ctr"/>
            <a:endParaRPr lang="en-GB" dirty="0"/>
          </a:p>
        </p:txBody>
      </p:sp>
    </p:spTree>
    <p:extLst>
      <p:ext uri="{BB962C8B-B14F-4D97-AF65-F5344CB8AC3E}">
        <p14:creationId xmlns:p14="http://schemas.microsoft.com/office/powerpoint/2010/main" val="51083617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6D97FE-8803-2958-95D5-D5840978CCC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F27F82B-55E1-1F6C-EDEE-F98CC3E17194}"/>
              </a:ext>
            </a:extLst>
          </p:cNvPr>
          <p:cNvSpPr>
            <a:spLocks noGrp="1"/>
          </p:cNvSpPr>
          <p:nvPr>
            <p:ph type="title"/>
          </p:nvPr>
        </p:nvSpPr>
        <p:spPr>
          <a:xfrm>
            <a:off x="516611" y="1"/>
            <a:ext cx="10837189" cy="1522790"/>
          </a:xfrm>
        </p:spPr>
        <p:txBody>
          <a:bodyPr anchor="ctr">
            <a:normAutofit/>
          </a:bodyPr>
          <a:lstStyle/>
          <a:p>
            <a:r>
              <a:rPr lang="cy-GB" dirty="0"/>
              <a:t>ADDASIADAU RHESYMOL</a:t>
            </a:r>
            <a:endParaRPr lang="en-US" sz="3600" dirty="0">
              <a:solidFill>
                <a:srgbClr val="002060"/>
              </a:solidFill>
              <a:latin typeface="Korolev Rounded Medium"/>
            </a:endParaRPr>
          </a:p>
        </p:txBody>
      </p:sp>
      <p:pic>
        <p:nvPicPr>
          <p:cNvPr id="4" name="Picture 3">
            <a:extLst>
              <a:ext uri="{FF2B5EF4-FFF2-40B4-BE49-F238E27FC236}">
                <a16:creationId xmlns:a16="http://schemas.microsoft.com/office/drawing/2014/main" id="{E68C1F1B-DE2A-464C-7007-03A277355D06}"/>
              </a:ext>
              <a:ext uri="{C183D7F6-B498-43B3-948B-1728B52AA6E4}">
                <adec:decorative xmlns:adec="http://schemas.microsoft.com/office/drawing/2017/decorative" val="1"/>
              </a:ext>
            </a:extLst>
          </p:cNvPr>
          <p:cNvPicPr>
            <a:picLocks noChangeAspect="1"/>
          </p:cNvPicPr>
          <p:nvPr/>
        </p:nvPicPr>
        <p:blipFill>
          <a:blip r:embed="rId3"/>
          <a:srcRect l="7500" r="4" b="4"/>
          <a:stretch>
            <a:fillRect/>
          </a:stretch>
        </p:blipFill>
        <p:spPr>
          <a:xfrm>
            <a:off x="7170738" y="1829614"/>
            <a:ext cx="4025086" cy="4025086"/>
          </a:xfrm>
          <a:prstGeom prst="ellipse">
            <a:avLst/>
          </a:prstGeom>
          <a:noFill/>
        </p:spPr>
      </p:pic>
      <p:sp>
        <p:nvSpPr>
          <p:cNvPr id="8" name="TextBox 7">
            <a:extLst>
              <a:ext uri="{FF2B5EF4-FFF2-40B4-BE49-F238E27FC236}">
                <a16:creationId xmlns:a16="http://schemas.microsoft.com/office/drawing/2014/main" id="{1B19948D-1529-5E7F-D081-92E686D777E1}"/>
              </a:ext>
            </a:extLst>
          </p:cNvPr>
          <p:cNvSpPr txBox="1"/>
          <p:nvPr/>
        </p:nvSpPr>
        <p:spPr>
          <a:xfrm>
            <a:off x="516611" y="1179679"/>
            <a:ext cx="6096000" cy="535531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cy-GB" b="1" dirty="0">
                <a:solidFill>
                  <a:schemeClr val="tx2"/>
                </a:solidFill>
                <a:latin typeface="Roboto" panose="02000000000000000000" pitchFamily="2" charset="0"/>
                <a:ea typeface="Roboto" panose="02000000000000000000" pitchFamily="2" charset="0"/>
                <a:cs typeface="Roboto" panose="02000000000000000000" pitchFamily="2" charset="0"/>
              </a:rPr>
              <a:t>Addasiadau Hyblyg wedi'u Teilwra</a:t>
            </a:r>
          </a:p>
          <a:p>
            <a:r>
              <a:rPr lang="cy-GB" dirty="0">
                <a:solidFill>
                  <a:schemeClr val="tx2"/>
                </a:solidFill>
                <a:latin typeface="Roboto" panose="02000000000000000000" pitchFamily="2" charset="0"/>
                <a:ea typeface="Roboto" panose="02000000000000000000" pitchFamily="2" charset="0"/>
                <a:cs typeface="Roboto" panose="02000000000000000000" pitchFamily="2" charset="0"/>
              </a:rPr>
              <a:t>Dylai rheolwyr ddarparu amseroedd sifftiau hyblyg a seibiannau gorffwys wedi'u teilwra i anghenion bwydo ar y fron unigol er mwyn rhoi cefnogaeth effeithiol.</a:t>
            </a:r>
          </a:p>
          <a:p>
            <a:endParaRPr lang="en-GB" dirty="0">
              <a:solidFill>
                <a:schemeClr val="tx2"/>
              </a:solidFill>
              <a:latin typeface="Roboto" panose="02000000000000000000" pitchFamily="2" charset="0"/>
              <a:ea typeface="Roboto" panose="02000000000000000000" pitchFamily="2" charset="0"/>
              <a:cs typeface="Roboto" panose="02000000000000000000" pitchFamily="2" charset="0"/>
            </a:endParaRPr>
          </a:p>
          <a:p>
            <a:r>
              <a:rPr lang="cy-GB" b="1" dirty="0">
                <a:solidFill>
                  <a:schemeClr val="tx2"/>
                </a:solidFill>
                <a:latin typeface="Roboto" panose="02000000000000000000" pitchFamily="2" charset="0"/>
                <a:ea typeface="Roboto" panose="02000000000000000000" pitchFamily="2" charset="0"/>
                <a:cs typeface="Roboto" panose="02000000000000000000" pitchFamily="2" charset="0"/>
              </a:rPr>
              <a:t>Addasiadau Dyletswydd Dros Dro</a:t>
            </a:r>
          </a:p>
          <a:p>
            <a:r>
              <a:rPr lang="cy-GB" dirty="0">
                <a:solidFill>
                  <a:schemeClr val="tx2"/>
                </a:solidFill>
                <a:latin typeface="Roboto" panose="02000000000000000000" pitchFamily="2" charset="0"/>
                <a:ea typeface="Roboto" panose="02000000000000000000" pitchFamily="2" charset="0"/>
                <a:cs typeface="Roboto" panose="02000000000000000000" pitchFamily="2" charset="0"/>
              </a:rPr>
              <a:t>Mewn rolau heriol, mae addasu dyletswyddau a lleihau dod i gysylltiad â pheryglon yn helpu i amddiffyn iechyd mamau a chynhyrchu llaeth.</a:t>
            </a:r>
          </a:p>
          <a:p>
            <a:endParaRPr lang="en-GB" dirty="0">
              <a:solidFill>
                <a:schemeClr val="tx2"/>
              </a:solidFill>
              <a:latin typeface="Roboto" panose="02000000000000000000" pitchFamily="2" charset="0"/>
              <a:ea typeface="Roboto" panose="02000000000000000000" pitchFamily="2" charset="0"/>
              <a:cs typeface="Roboto" panose="02000000000000000000" pitchFamily="2" charset="0"/>
            </a:endParaRPr>
          </a:p>
          <a:p>
            <a:r>
              <a:rPr lang="cy-GB" b="1" dirty="0">
                <a:solidFill>
                  <a:schemeClr val="tx2"/>
                </a:solidFill>
                <a:latin typeface="Roboto" panose="02000000000000000000" pitchFamily="2" charset="0"/>
                <a:ea typeface="Roboto" panose="02000000000000000000" pitchFamily="2" charset="0"/>
                <a:cs typeface="Roboto" panose="02000000000000000000" pitchFamily="2" charset="0"/>
              </a:rPr>
              <a:t>Gweithio o Bell a Hybrid</a:t>
            </a:r>
            <a:endParaRPr lang="en-GB" dirty="0">
              <a:solidFill>
                <a:schemeClr val="tx2"/>
              </a:solidFill>
              <a:latin typeface="Roboto" panose="02000000000000000000" pitchFamily="2" charset="0"/>
              <a:ea typeface="Roboto" panose="02000000000000000000" pitchFamily="2" charset="0"/>
              <a:cs typeface="Roboto" panose="02000000000000000000" pitchFamily="2" charset="0"/>
            </a:endParaRPr>
          </a:p>
          <a:p>
            <a:r>
              <a:rPr lang="cy-GB" dirty="0">
                <a:solidFill>
                  <a:schemeClr val="tx2"/>
                </a:solidFill>
                <a:latin typeface="Roboto" panose="02000000000000000000" pitchFamily="2" charset="0"/>
                <a:ea typeface="Roboto" panose="02000000000000000000" pitchFamily="2" charset="0"/>
                <a:cs typeface="Roboto" panose="02000000000000000000" pitchFamily="2" charset="0"/>
              </a:rPr>
              <a:t>Gall opsiynau o bell neu hybrid fod yn addas i staff anghlinigol gefnogi bwydo ar y fron heb gyfaddawdu ar waith.</a:t>
            </a:r>
          </a:p>
          <a:p>
            <a:endParaRPr lang="en-GB" dirty="0">
              <a:solidFill>
                <a:schemeClr val="tx2"/>
              </a:solidFill>
              <a:latin typeface="Roboto" panose="02000000000000000000" pitchFamily="2" charset="0"/>
              <a:ea typeface="Roboto" panose="02000000000000000000" pitchFamily="2" charset="0"/>
              <a:cs typeface="Roboto" panose="02000000000000000000" pitchFamily="2" charset="0"/>
            </a:endParaRPr>
          </a:p>
          <a:p>
            <a:r>
              <a:rPr lang="cy-GB" b="1" dirty="0">
                <a:solidFill>
                  <a:schemeClr val="tx2"/>
                </a:solidFill>
                <a:latin typeface="Roboto" panose="02000000000000000000" pitchFamily="2" charset="0"/>
                <a:ea typeface="Roboto" panose="02000000000000000000" pitchFamily="2" charset="0"/>
                <a:cs typeface="Roboto" panose="02000000000000000000" pitchFamily="2" charset="0"/>
              </a:rPr>
              <a:t>Atebion Cydweithredol</a:t>
            </a:r>
            <a:endParaRPr lang="en-GB" dirty="0">
              <a:solidFill>
                <a:schemeClr val="tx2"/>
              </a:solidFill>
              <a:latin typeface="Roboto" panose="02000000000000000000" pitchFamily="2" charset="0"/>
              <a:ea typeface="Roboto" panose="02000000000000000000" pitchFamily="2" charset="0"/>
              <a:cs typeface="Roboto" panose="02000000000000000000" pitchFamily="2" charset="0"/>
            </a:endParaRPr>
          </a:p>
          <a:p>
            <a:r>
              <a:rPr lang="cy-GB" dirty="0">
                <a:solidFill>
                  <a:schemeClr val="tx2"/>
                </a:solidFill>
                <a:latin typeface="Roboto" panose="02000000000000000000" pitchFamily="2" charset="0"/>
                <a:ea typeface="Roboto" panose="02000000000000000000" pitchFamily="2" charset="0"/>
                <a:cs typeface="Roboto" panose="02000000000000000000" pitchFamily="2" charset="0"/>
              </a:rPr>
              <a:t>Mae addasiadau effeithiol yn dibynnu ar gydweithrediad rhwng rheolwyr a gweithwyr i ddod o hyd i atebion ymarferol sy'n diwallu anghenion gweithredol.</a:t>
            </a:r>
            <a:endParaRPr lang="en-GB" dirty="0">
              <a:solidFill>
                <a:schemeClr val="tx2"/>
              </a:solidFill>
              <a:latin typeface="Roboto" panose="02000000000000000000" pitchFamily="2" charset="0"/>
              <a:ea typeface="Roboto" panose="02000000000000000000" pitchFamily="2" charset="0"/>
              <a:cs typeface="Roboto" panose="02000000000000000000" pitchFamily="2" charset="0"/>
            </a:endParaRPr>
          </a:p>
        </p:txBody>
      </p:sp>
    </p:spTree>
    <p:extLst>
      <p:ext uri="{BB962C8B-B14F-4D97-AF65-F5344CB8AC3E}">
        <p14:creationId xmlns:p14="http://schemas.microsoft.com/office/powerpoint/2010/main" val="184753833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B1F629-440E-F0E7-FE11-5235D135241C}"/>
              </a:ext>
            </a:extLst>
          </p:cNvPr>
          <p:cNvSpPr>
            <a:spLocks noGrp="1"/>
          </p:cNvSpPr>
          <p:nvPr>
            <p:ph type="title"/>
          </p:nvPr>
        </p:nvSpPr>
        <p:spPr>
          <a:xfrm>
            <a:off x="538612" y="-237067"/>
            <a:ext cx="10815188" cy="1927755"/>
          </a:xfrm>
        </p:spPr>
        <p:txBody>
          <a:bodyPr>
            <a:normAutofit/>
          </a:bodyPr>
          <a:lstStyle/>
          <a:p>
            <a:r>
              <a:rPr lang="cy-GB" sz="3600" dirty="0">
                <a:solidFill>
                  <a:srgbClr val="002060"/>
                </a:solidFill>
              </a:rPr>
              <a:t>CWESTIYNAU CYFFREDIN AR GYFER RHEOLWYR</a:t>
            </a:r>
            <a:endParaRPr lang="en-GB" sz="3600" dirty="0">
              <a:solidFill>
                <a:srgbClr val="002060"/>
              </a:solidFill>
            </a:endParaRPr>
          </a:p>
        </p:txBody>
      </p:sp>
      <p:pic>
        <p:nvPicPr>
          <p:cNvPr id="3" name="Picture 2">
            <a:extLst>
              <a:ext uri="{FF2B5EF4-FFF2-40B4-BE49-F238E27FC236}">
                <a16:creationId xmlns:a16="http://schemas.microsoft.com/office/drawing/2014/main" id="{A9AEDF63-209D-579E-1A0A-BD2773862E2F}"/>
              </a:ext>
              <a:ext uri="{C183D7F6-B498-43B3-948B-1728B52AA6E4}">
                <adec:decorative xmlns:adec="http://schemas.microsoft.com/office/drawing/2017/decorative" val="1"/>
              </a:ext>
            </a:extLst>
          </p:cNvPr>
          <p:cNvPicPr>
            <a:picLocks noChangeAspect="1"/>
          </p:cNvPicPr>
          <p:nvPr/>
        </p:nvPicPr>
        <p:blipFill>
          <a:blip r:embed="rId3"/>
          <a:stretch>
            <a:fillRect/>
          </a:stretch>
        </p:blipFill>
        <p:spPr>
          <a:xfrm>
            <a:off x="538612" y="1597625"/>
            <a:ext cx="4414928" cy="4077779"/>
          </a:xfrm>
          <a:prstGeom prst="rect">
            <a:avLst/>
          </a:prstGeom>
        </p:spPr>
      </p:pic>
      <p:sp>
        <p:nvSpPr>
          <p:cNvPr id="7" name="TextBox 6">
            <a:extLst>
              <a:ext uri="{FF2B5EF4-FFF2-40B4-BE49-F238E27FC236}">
                <a16:creationId xmlns:a16="http://schemas.microsoft.com/office/drawing/2014/main" id="{CA7917E0-7BFF-D122-A868-306865A27BF9}"/>
              </a:ext>
            </a:extLst>
          </p:cNvPr>
          <p:cNvSpPr txBox="1"/>
          <p:nvPr/>
        </p:nvSpPr>
        <p:spPr>
          <a:xfrm>
            <a:off x="5262113" y="1718094"/>
            <a:ext cx="6096000" cy="467820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cy-GB" sz="2000" b="1" dirty="0">
                <a:solidFill>
                  <a:srgbClr val="002060"/>
                </a:solidFill>
                <a:latin typeface="Roboto" panose="02000000000000000000" pitchFamily="2" charset="0"/>
                <a:ea typeface="Roboto" panose="02000000000000000000" pitchFamily="2" charset="0"/>
                <a:cs typeface="Roboto" panose="02000000000000000000" pitchFamily="2" charset="0"/>
              </a:rPr>
              <a:t>Nid oes angen Tystiolaeth Feddygol</a:t>
            </a:r>
            <a:endParaRPr lang="en-GB" sz="2000" dirty="0">
              <a:solidFill>
                <a:srgbClr val="002060"/>
              </a:solidFill>
              <a:latin typeface="Roboto" panose="02000000000000000000" pitchFamily="2" charset="0"/>
              <a:ea typeface="Roboto" panose="02000000000000000000" pitchFamily="2" charset="0"/>
              <a:cs typeface="Roboto" panose="02000000000000000000" pitchFamily="2" charset="0"/>
            </a:endParaRPr>
          </a:p>
          <a:p>
            <a:r>
              <a:rPr lang="cy-GB" sz="2000" dirty="0">
                <a:solidFill>
                  <a:srgbClr val="002060"/>
                </a:solidFill>
                <a:latin typeface="Roboto" panose="02000000000000000000" pitchFamily="2" charset="0"/>
                <a:ea typeface="Roboto" panose="02000000000000000000" pitchFamily="2" charset="0"/>
                <a:cs typeface="Roboto" panose="02000000000000000000" pitchFamily="2" charset="0"/>
              </a:rPr>
              <a:t>Nid oes angen i weithwyr roi prawf meddygol o fwydo ar y fron; mae ymddiriedaeth a deialog yn hanfodol.</a:t>
            </a:r>
            <a:endParaRPr lang="en-GB" sz="2000" dirty="0">
              <a:solidFill>
                <a:srgbClr val="002060"/>
              </a:solidFill>
              <a:latin typeface="Roboto" panose="02000000000000000000" pitchFamily="2" charset="0"/>
              <a:ea typeface="Roboto" panose="02000000000000000000" pitchFamily="2" charset="0"/>
              <a:cs typeface="Roboto" panose="02000000000000000000" pitchFamily="2" charset="0"/>
            </a:endParaRPr>
          </a:p>
          <a:p>
            <a:r>
              <a:rPr lang="cy-GB" sz="2000" b="1" dirty="0">
                <a:solidFill>
                  <a:srgbClr val="002060"/>
                </a:solidFill>
                <a:latin typeface="Roboto" panose="02000000000000000000" pitchFamily="2" charset="0"/>
                <a:ea typeface="Roboto" panose="02000000000000000000" pitchFamily="2" charset="0"/>
                <a:cs typeface="Roboto" panose="02000000000000000000" pitchFamily="2" charset="0"/>
              </a:rPr>
              <a:t>Hyd y Gefnogaeth</a:t>
            </a:r>
            <a:endParaRPr lang="en-GB" sz="2000" dirty="0">
              <a:solidFill>
                <a:srgbClr val="002060"/>
              </a:solidFill>
              <a:latin typeface="Roboto" panose="02000000000000000000" pitchFamily="2" charset="0"/>
              <a:ea typeface="Roboto" panose="02000000000000000000" pitchFamily="2" charset="0"/>
              <a:cs typeface="Roboto" panose="02000000000000000000" pitchFamily="2" charset="0"/>
            </a:endParaRPr>
          </a:p>
          <a:p>
            <a:r>
              <a:rPr lang="cy-GB" sz="2000" dirty="0">
                <a:solidFill>
                  <a:srgbClr val="002060"/>
                </a:solidFill>
                <a:latin typeface="Roboto" panose="02000000000000000000" pitchFamily="2" charset="0"/>
                <a:ea typeface="Roboto" panose="02000000000000000000" pitchFamily="2" charset="0"/>
                <a:cs typeface="Roboto" panose="02000000000000000000" pitchFamily="2" charset="0"/>
              </a:rPr>
              <a:t>Mae cefnogaeth yn para cyhyd â bod bwydo ar y fron yn parhau, sy’n lleihau dros amser fel arfer.</a:t>
            </a:r>
            <a:endParaRPr lang="en-GB" sz="2000" dirty="0">
              <a:solidFill>
                <a:srgbClr val="002060"/>
              </a:solidFill>
              <a:latin typeface="Roboto" panose="02000000000000000000" pitchFamily="2" charset="0"/>
              <a:ea typeface="Roboto" panose="02000000000000000000" pitchFamily="2" charset="0"/>
              <a:cs typeface="Roboto" panose="02000000000000000000" pitchFamily="2" charset="0"/>
            </a:endParaRPr>
          </a:p>
          <a:p>
            <a:r>
              <a:rPr lang="cy-GB" sz="2000" b="1" dirty="0">
                <a:solidFill>
                  <a:srgbClr val="002060"/>
                </a:solidFill>
                <a:latin typeface="Roboto" panose="02000000000000000000" pitchFamily="2" charset="0"/>
                <a:ea typeface="Roboto" panose="02000000000000000000" pitchFamily="2" charset="0"/>
                <a:cs typeface="Roboto" panose="02000000000000000000" pitchFamily="2" charset="0"/>
              </a:rPr>
              <a:t>Tegwch a Hawliau Cyfreithiol</a:t>
            </a:r>
            <a:endParaRPr lang="en-GB" sz="2000" dirty="0">
              <a:solidFill>
                <a:srgbClr val="002060"/>
              </a:solidFill>
              <a:latin typeface="Roboto" panose="02000000000000000000" pitchFamily="2" charset="0"/>
              <a:ea typeface="Roboto" panose="02000000000000000000" pitchFamily="2" charset="0"/>
              <a:cs typeface="Roboto" panose="02000000000000000000" pitchFamily="2" charset="0"/>
            </a:endParaRPr>
          </a:p>
          <a:p>
            <a:r>
              <a:rPr lang="cy-GB" sz="2000" dirty="0">
                <a:solidFill>
                  <a:srgbClr val="002060"/>
                </a:solidFill>
                <a:latin typeface="Roboto" panose="02000000000000000000" pitchFamily="2" charset="0"/>
                <a:ea typeface="Roboto" panose="02000000000000000000" pitchFamily="2" charset="0"/>
                <a:cs typeface="Roboto" panose="02000000000000000000" pitchFamily="2" charset="0"/>
              </a:rPr>
              <a:t>Mae cefnogaeth bwydo ar y fron yn hawl gyfreithiol sy'n gysylltiedig ag amddiffyniadau mamolaeth, ac nid yn fudd dewisol.</a:t>
            </a:r>
            <a:endParaRPr lang="en-GB" sz="2000" dirty="0">
              <a:solidFill>
                <a:srgbClr val="002060"/>
              </a:solidFill>
              <a:latin typeface="Roboto" panose="02000000000000000000" pitchFamily="2" charset="0"/>
              <a:ea typeface="Roboto" panose="02000000000000000000" pitchFamily="2" charset="0"/>
              <a:cs typeface="Roboto" panose="02000000000000000000" pitchFamily="2" charset="0"/>
            </a:endParaRPr>
          </a:p>
          <a:p>
            <a:r>
              <a:rPr lang="cy-GB" sz="2000" b="1" dirty="0">
                <a:solidFill>
                  <a:srgbClr val="002060"/>
                </a:solidFill>
                <a:latin typeface="Roboto" panose="02000000000000000000" pitchFamily="2" charset="0"/>
                <a:ea typeface="Roboto" panose="02000000000000000000" pitchFamily="2" charset="0"/>
                <a:cs typeface="Roboto" panose="02000000000000000000" pitchFamily="2" charset="0"/>
              </a:rPr>
              <a:t>Rheoli Pwysau Gweithredol</a:t>
            </a:r>
            <a:endParaRPr lang="en-GB" sz="2000" dirty="0">
              <a:solidFill>
                <a:srgbClr val="002060"/>
              </a:solidFill>
              <a:latin typeface="Roboto" panose="02000000000000000000" pitchFamily="2" charset="0"/>
              <a:ea typeface="Roboto" panose="02000000000000000000" pitchFamily="2" charset="0"/>
              <a:cs typeface="Roboto" panose="02000000000000000000" pitchFamily="2" charset="0"/>
            </a:endParaRPr>
          </a:p>
          <a:p>
            <a:r>
              <a:rPr lang="cy-GB" sz="2000" dirty="0">
                <a:solidFill>
                  <a:srgbClr val="002060"/>
                </a:solidFill>
                <a:latin typeface="Roboto" panose="02000000000000000000" pitchFamily="2" charset="0"/>
                <a:ea typeface="Roboto" panose="02000000000000000000" pitchFamily="2" charset="0"/>
                <a:cs typeface="Roboto" panose="02000000000000000000" pitchFamily="2" charset="0"/>
              </a:rPr>
              <a:t>Mae cynllunio cynnar ac addasiadau </a:t>
            </a:r>
            <a:r>
              <a:rPr lang="cy-GB" sz="2000" dirty="0" err="1">
                <a:solidFill>
                  <a:srgbClr val="002060"/>
                </a:solidFill>
                <a:latin typeface="Roboto" panose="02000000000000000000" pitchFamily="2" charset="0"/>
                <a:ea typeface="Roboto" panose="02000000000000000000" pitchFamily="2" charset="0"/>
                <a:cs typeface="Roboto" panose="02000000000000000000" pitchFamily="2" charset="0"/>
              </a:rPr>
              <a:t>rota</a:t>
            </a:r>
            <a:r>
              <a:rPr lang="cy-GB" sz="2000" dirty="0">
                <a:solidFill>
                  <a:srgbClr val="002060"/>
                </a:solidFill>
                <a:latin typeface="Roboto" panose="02000000000000000000" pitchFamily="2" charset="0"/>
                <a:ea typeface="Roboto" panose="02000000000000000000" pitchFamily="2" charset="0"/>
                <a:cs typeface="Roboto" panose="02000000000000000000" pitchFamily="2" charset="0"/>
              </a:rPr>
              <a:t> yn helpu i gydbwyso llif gwaith a seibiannau bwydo ar y fron.</a:t>
            </a:r>
            <a:endParaRPr lang="en-GB" sz="2000" dirty="0">
              <a:solidFill>
                <a:srgbClr val="002060"/>
              </a:solidFill>
              <a:latin typeface="Roboto" panose="02000000000000000000" pitchFamily="2" charset="0"/>
              <a:ea typeface="Roboto" panose="02000000000000000000" pitchFamily="2" charset="0"/>
              <a:cs typeface="Roboto" panose="02000000000000000000" pitchFamily="2" charset="0"/>
            </a:endParaRPr>
          </a:p>
          <a:p>
            <a:pPr algn="ctr"/>
            <a:endParaRPr lang="en-GB" dirty="0"/>
          </a:p>
        </p:txBody>
      </p:sp>
    </p:spTree>
    <p:extLst>
      <p:ext uri="{BB962C8B-B14F-4D97-AF65-F5344CB8AC3E}">
        <p14:creationId xmlns:p14="http://schemas.microsoft.com/office/powerpoint/2010/main" val="32872772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F4ED48-29B7-06E7-229B-D24D936CE800}"/>
            </a:ext>
          </a:extLst>
        </p:cNvPr>
        <p:cNvGrpSpPr/>
        <p:nvPr/>
      </p:nvGrpSpPr>
      <p:grpSpPr>
        <a:xfrm>
          <a:off x="0" y="0"/>
          <a:ext cx="0" cy="0"/>
          <a:chOff x="0" y="0"/>
          <a:chExt cx="0" cy="0"/>
        </a:xfrm>
      </p:grpSpPr>
      <p:sp>
        <p:nvSpPr>
          <p:cNvPr id="19" name="Title 1">
            <a:extLst>
              <a:ext uri="{FF2B5EF4-FFF2-40B4-BE49-F238E27FC236}">
                <a16:creationId xmlns:a16="http://schemas.microsoft.com/office/drawing/2014/main" id="{FFF685D7-444A-24DD-EB22-B2DF513CA54F}"/>
              </a:ext>
            </a:extLst>
          </p:cNvPr>
          <p:cNvSpPr txBox="1">
            <a:spLocks noGrp="1"/>
          </p:cNvSpPr>
          <p:nvPr>
            <p:ph type="title" idx="4294967295"/>
          </p:nvPr>
        </p:nvSpPr>
        <p:spPr>
          <a:xfrm>
            <a:off x="596766" y="42244"/>
            <a:ext cx="10382492" cy="1325563"/>
          </a:xfrm>
          <a:prstGeom prst="rect">
            <a:avLst/>
          </a:prstGeom>
          <a:noFill/>
          <a:ln>
            <a:noFill/>
            <a:prstDash/>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rmAutofit/>
          </a:bodyPr>
          <a:lstStyle>
            <a:lvl1pPr algn="l" defTabSz="914400" rtl="0" eaLnBrk="1" latinLnBrk="0" hangingPunct="1">
              <a:lnSpc>
                <a:spcPct val="90000"/>
              </a:lnSpc>
              <a:spcBef>
                <a:spcPct val="0"/>
              </a:spcBef>
              <a:buNone/>
              <a:defRPr sz="4800" kern="1200">
                <a:solidFill>
                  <a:schemeClr val="tx2"/>
                </a:solidFill>
                <a:latin typeface="Korolev Rounded Medium" pitchFamily="2" charset="77"/>
                <a:ea typeface="+mj-ea"/>
                <a:cs typeface="+mj-cs"/>
              </a:defRPr>
            </a:lvl1pPr>
          </a:lstStyle>
          <a:p>
            <a:r>
              <a:rPr lang="cy-GB" sz="3600" dirty="0">
                <a:solidFill>
                  <a:srgbClr val="002060"/>
                </a:solidFill>
              </a:rPr>
              <a:t>CYMORTH A CHYFEIRIO</a:t>
            </a:r>
            <a:endParaRPr lang="en-GB" sz="3600" dirty="0">
              <a:solidFill>
                <a:srgbClr val="002060"/>
              </a:solidFill>
            </a:endParaRPr>
          </a:p>
        </p:txBody>
      </p:sp>
      <p:sp>
        <p:nvSpPr>
          <p:cNvPr id="2" name="TextBox 1">
            <a:extLst>
              <a:ext uri="{FF2B5EF4-FFF2-40B4-BE49-F238E27FC236}">
                <a16:creationId xmlns:a16="http://schemas.microsoft.com/office/drawing/2014/main" id="{D8B3432A-1D93-DD67-FFEC-FB52CD9E52F1}"/>
              </a:ext>
            </a:extLst>
          </p:cNvPr>
          <p:cNvSpPr txBox="1"/>
          <p:nvPr/>
        </p:nvSpPr>
        <p:spPr>
          <a:xfrm>
            <a:off x="463659" y="1100717"/>
            <a:ext cx="6002456" cy="3501483"/>
          </a:xfrm>
          <a:prstGeom prst="rect">
            <a:avLst/>
          </a:prstGeom>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r>
              <a:rPr lang="cy-GB" sz="2000" b="1" dirty="0">
                <a:solidFill>
                  <a:srgbClr val="002060"/>
                </a:solidFill>
                <a:latin typeface="Roboto" panose="02000000000000000000" pitchFamily="2" charset="0"/>
                <a:ea typeface="Roboto" panose="02000000000000000000" pitchFamily="2" charset="0"/>
                <a:cs typeface="Roboto" panose="02000000000000000000" pitchFamily="2" charset="0"/>
              </a:rPr>
              <a:t>Canllawiau Iechyd Galwedigaethol</a:t>
            </a:r>
            <a:endParaRPr lang="en-GB" sz="2000" dirty="0">
              <a:solidFill>
                <a:srgbClr val="002060"/>
              </a:solidFill>
              <a:latin typeface="Roboto" panose="02000000000000000000" pitchFamily="2" charset="0"/>
              <a:ea typeface="Roboto" panose="02000000000000000000" pitchFamily="2" charset="0"/>
              <a:cs typeface="Roboto" panose="02000000000000000000" pitchFamily="2" charset="0"/>
            </a:endParaRPr>
          </a:p>
          <a:p>
            <a:r>
              <a:rPr lang="cy-GB" sz="2000" dirty="0">
                <a:solidFill>
                  <a:srgbClr val="002060"/>
                </a:solidFill>
                <a:latin typeface="Roboto" panose="02000000000000000000" pitchFamily="2" charset="0"/>
                <a:ea typeface="Roboto" panose="02000000000000000000" pitchFamily="2" charset="0"/>
                <a:cs typeface="Roboto" panose="02000000000000000000" pitchFamily="2" charset="0"/>
              </a:rPr>
              <a:t>Yn rhoi cyngor ar asesiadau risg, pryderon iechyd, ac addasiadau i'r gweithle sy'n gysylltiedig â bwydo ar y fron.</a:t>
            </a:r>
            <a:endParaRPr lang="en-GB" sz="2000" dirty="0">
              <a:solidFill>
                <a:srgbClr val="002060"/>
              </a:solidFill>
              <a:latin typeface="Roboto" panose="02000000000000000000" pitchFamily="2" charset="0"/>
              <a:ea typeface="Roboto" panose="02000000000000000000" pitchFamily="2" charset="0"/>
              <a:cs typeface="Roboto" panose="02000000000000000000" pitchFamily="2" charset="0"/>
            </a:endParaRPr>
          </a:p>
          <a:p>
            <a:r>
              <a:rPr lang="cy-GB" sz="2000" b="1" dirty="0">
                <a:solidFill>
                  <a:srgbClr val="002060"/>
                </a:solidFill>
                <a:latin typeface="Roboto" panose="02000000000000000000" pitchFamily="2" charset="0"/>
                <a:ea typeface="Roboto" panose="02000000000000000000" pitchFamily="2" charset="0"/>
                <a:cs typeface="Roboto" panose="02000000000000000000" pitchFamily="2" charset="0"/>
              </a:rPr>
              <a:t>Gwasanaethau Cymorth Emosiynol</a:t>
            </a:r>
            <a:endParaRPr lang="en-GB" sz="2000" dirty="0">
              <a:solidFill>
                <a:srgbClr val="002060"/>
              </a:solidFill>
              <a:latin typeface="Roboto" panose="02000000000000000000" pitchFamily="2" charset="0"/>
              <a:ea typeface="Roboto" panose="02000000000000000000" pitchFamily="2" charset="0"/>
              <a:cs typeface="Roboto" panose="02000000000000000000" pitchFamily="2" charset="0"/>
            </a:endParaRPr>
          </a:p>
          <a:p>
            <a:r>
              <a:rPr lang="cy-GB" sz="2000" dirty="0">
                <a:solidFill>
                  <a:srgbClr val="002060"/>
                </a:solidFill>
                <a:latin typeface="Roboto" panose="02000000000000000000" pitchFamily="2" charset="0"/>
                <a:ea typeface="Roboto" panose="02000000000000000000" pitchFamily="2" charset="0"/>
                <a:cs typeface="Roboto" panose="02000000000000000000" pitchFamily="2" charset="0"/>
              </a:rPr>
              <a:t>Mae Rhaglenni Cymorth i Weithwyr yn cynnig cefnogaeth emosiynol gyfrinachol ar gyfer trawsnewidiadau rhwng bywyd a gwaith a llesiant.</a:t>
            </a:r>
            <a:endParaRPr lang="en-GB" sz="2000" dirty="0">
              <a:solidFill>
                <a:srgbClr val="002060"/>
              </a:solidFill>
              <a:latin typeface="Roboto" panose="02000000000000000000" pitchFamily="2" charset="0"/>
              <a:ea typeface="Roboto" panose="02000000000000000000" pitchFamily="2" charset="0"/>
              <a:cs typeface="Roboto" panose="02000000000000000000" pitchFamily="2" charset="0"/>
            </a:endParaRPr>
          </a:p>
          <a:p>
            <a:r>
              <a:rPr lang="cy-GB" sz="2000" b="1" dirty="0">
                <a:solidFill>
                  <a:srgbClr val="002060"/>
                </a:solidFill>
                <a:latin typeface="Roboto" panose="02000000000000000000" pitchFamily="2" charset="0"/>
                <a:ea typeface="Roboto" panose="02000000000000000000" pitchFamily="2" charset="0"/>
                <a:cs typeface="Roboto" panose="02000000000000000000" pitchFamily="2" charset="0"/>
              </a:rPr>
              <a:t>Eiriolaeth Undeb Llafur</a:t>
            </a:r>
            <a:endParaRPr lang="en-GB" sz="2000" dirty="0">
              <a:solidFill>
                <a:srgbClr val="002060"/>
              </a:solidFill>
              <a:latin typeface="Roboto" panose="02000000000000000000" pitchFamily="2" charset="0"/>
              <a:ea typeface="Roboto" panose="02000000000000000000" pitchFamily="2" charset="0"/>
              <a:cs typeface="Roboto" panose="02000000000000000000" pitchFamily="2" charset="0"/>
            </a:endParaRPr>
          </a:p>
          <a:p>
            <a:r>
              <a:rPr lang="cy-GB" sz="2000" dirty="0">
                <a:solidFill>
                  <a:srgbClr val="002060"/>
                </a:solidFill>
                <a:latin typeface="Roboto" panose="02000000000000000000" pitchFamily="2" charset="0"/>
                <a:ea typeface="Roboto" panose="02000000000000000000" pitchFamily="2" charset="0"/>
                <a:cs typeface="Roboto" panose="02000000000000000000" pitchFamily="2" charset="0"/>
              </a:rPr>
              <a:t>Mae cynrychiolwyr Undeb Llafur yn rhoi cyngor ar hawliau gweithwyr, dehongli polisïau ac eiriolaeth yn y gweithle.</a:t>
            </a:r>
            <a:endParaRPr lang="en-GB" sz="2000" dirty="0">
              <a:solidFill>
                <a:srgbClr val="002060"/>
              </a:solidFill>
              <a:latin typeface="Roboto" panose="02000000000000000000" pitchFamily="2" charset="0"/>
              <a:ea typeface="Roboto" panose="02000000000000000000" pitchFamily="2" charset="0"/>
              <a:cs typeface="Roboto" panose="02000000000000000000" pitchFamily="2" charset="0"/>
            </a:endParaRPr>
          </a:p>
          <a:p>
            <a:r>
              <a:rPr lang="cy-GB" sz="2000" b="1" dirty="0">
                <a:solidFill>
                  <a:srgbClr val="002060"/>
                </a:solidFill>
                <a:latin typeface="Roboto" panose="02000000000000000000" pitchFamily="2" charset="0"/>
                <a:ea typeface="Roboto" panose="02000000000000000000" pitchFamily="2" charset="0"/>
                <a:cs typeface="Roboto" panose="02000000000000000000" pitchFamily="2" charset="0"/>
              </a:rPr>
              <a:t>Cefnogaeth Arbenigol ar gyfer Bwydo ar y Fron</a:t>
            </a:r>
            <a:endParaRPr lang="en-GB" sz="2000" dirty="0">
              <a:solidFill>
                <a:srgbClr val="002060"/>
              </a:solidFill>
              <a:latin typeface="Roboto" panose="02000000000000000000" pitchFamily="2" charset="0"/>
              <a:ea typeface="Roboto" panose="02000000000000000000" pitchFamily="2" charset="0"/>
              <a:cs typeface="Roboto" panose="02000000000000000000" pitchFamily="2" charset="0"/>
            </a:endParaRPr>
          </a:p>
          <a:p>
            <a:r>
              <a:rPr lang="cy-GB" sz="2000" dirty="0">
                <a:solidFill>
                  <a:srgbClr val="002060"/>
                </a:solidFill>
                <a:latin typeface="Roboto" panose="02000000000000000000" pitchFamily="2" charset="0"/>
                <a:ea typeface="Roboto" panose="02000000000000000000" pitchFamily="2" charset="0"/>
                <a:cs typeface="Roboto" panose="02000000000000000000" pitchFamily="2" charset="0"/>
              </a:rPr>
              <a:t>Mae rhwydweithiau cefnogi bwydo ar y fron yn cynnig cyngor arbenigol ar dynnu llaeth o’r fron, storio llaeth, ac addasiadau yn y gweithle.</a:t>
            </a:r>
            <a:endParaRPr lang="en-GB" sz="2000" dirty="0">
              <a:solidFill>
                <a:srgbClr val="002060"/>
              </a:solidFill>
              <a:latin typeface="Roboto" panose="02000000000000000000" pitchFamily="2" charset="0"/>
              <a:ea typeface="Roboto" panose="02000000000000000000" pitchFamily="2" charset="0"/>
              <a:cs typeface="Roboto" panose="02000000000000000000" pitchFamily="2" charset="0"/>
            </a:endParaRPr>
          </a:p>
          <a:p>
            <a:r>
              <a:rPr lang="cy-GB" sz="2000" dirty="0"/>
              <a:t> </a:t>
            </a:r>
            <a:endParaRPr lang="en-GB" sz="2000" dirty="0"/>
          </a:p>
          <a:p>
            <a:pPr marL="228600" indent="-228600">
              <a:lnSpc>
                <a:spcPct val="90000"/>
              </a:lnSpc>
              <a:spcBef>
                <a:spcPts val="1000"/>
              </a:spcBef>
              <a:buClr>
                <a:schemeClr val="accent3"/>
              </a:buClr>
              <a:buFont typeface="Arial" panose="020B0604020202020204" pitchFamily="34" charset="0"/>
              <a:buChar char="•"/>
            </a:pPr>
            <a:endParaRPr lang="en-US" sz="1400" dirty="0">
              <a:solidFill>
                <a:schemeClr val="tx2"/>
              </a:solidFill>
              <a:latin typeface="Roboto" panose="02000000000000000000" pitchFamily="2" charset="0"/>
              <a:ea typeface="Roboto" panose="02000000000000000000" pitchFamily="2" charset="0"/>
              <a:cs typeface="Roboto" panose="02000000000000000000" pitchFamily="2" charset="0"/>
            </a:endParaRPr>
          </a:p>
        </p:txBody>
      </p:sp>
      <p:pic>
        <p:nvPicPr>
          <p:cNvPr id="3" name="Picture 2">
            <a:extLst>
              <a:ext uri="{FF2B5EF4-FFF2-40B4-BE49-F238E27FC236}">
                <a16:creationId xmlns:a16="http://schemas.microsoft.com/office/drawing/2014/main" id="{2C3CD4A5-2E62-B63D-2397-52F60E5056C9}"/>
              </a:ext>
              <a:ext uri="{C183D7F6-B498-43B3-948B-1728B52AA6E4}">
                <adec:decorative xmlns:adec="http://schemas.microsoft.com/office/drawing/2017/decorative" val="1"/>
              </a:ext>
            </a:extLst>
          </p:cNvPr>
          <p:cNvPicPr>
            <a:picLocks noChangeAspect="1"/>
          </p:cNvPicPr>
          <p:nvPr/>
        </p:nvPicPr>
        <p:blipFill>
          <a:blip r:embed="rId3"/>
          <a:srcRect l="9199" t="9615" r="-1780" b="-9295"/>
          <a:stretch>
            <a:fillRect/>
          </a:stretch>
        </p:blipFill>
        <p:spPr>
          <a:xfrm>
            <a:off x="7170738" y="1829614"/>
            <a:ext cx="4028771" cy="4012350"/>
          </a:xfrm>
          <a:prstGeom prst="ellipse">
            <a:avLst/>
          </a:prstGeom>
          <a:noFill/>
        </p:spPr>
      </p:pic>
    </p:spTree>
    <p:extLst>
      <p:ext uri="{BB962C8B-B14F-4D97-AF65-F5344CB8AC3E}">
        <p14:creationId xmlns:p14="http://schemas.microsoft.com/office/powerpoint/2010/main" val="305811007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itle 1">
            <a:extLst>
              <a:ext uri="{FF2B5EF4-FFF2-40B4-BE49-F238E27FC236}">
                <a16:creationId xmlns:a16="http://schemas.microsoft.com/office/drawing/2014/main" id="{781605D0-7067-78B2-CA47-5F9274C73F8B}"/>
              </a:ext>
            </a:extLst>
          </p:cNvPr>
          <p:cNvSpPr txBox="1">
            <a:spLocks noGrp="1"/>
          </p:cNvSpPr>
          <p:nvPr>
            <p:ph type="title" idx="4294967295"/>
          </p:nvPr>
        </p:nvSpPr>
        <p:spPr>
          <a:xfrm>
            <a:off x="575733" y="54421"/>
            <a:ext cx="10821763" cy="982117"/>
          </a:xfrm>
          <a:prstGeom prst="rect">
            <a:avLst/>
          </a:prstGeom>
          <a:noFill/>
          <a:ln>
            <a:noFill/>
            <a:prstDash/>
          </a:ln>
          <a:effectLst/>
        </p:spPr>
        <p:txBody>
          <a:bodyPr rot="0" spcFirstLastPara="0" vertOverflow="overflow" horzOverflow="overflow" vert="horz" wrap="square" lIns="91440" tIns="45720" rIns="91440" bIns="45720" numCol="1" spcCol="0" rtlCol="0" fromWordArt="0" anchor="b" anchorCtr="0" forceAA="0" compatLnSpc="1">
            <a:prstTxWarp prst="textNoShape">
              <a:avLst/>
            </a:prstTxWarp>
            <a:normAutofit/>
          </a:bodyPr>
          <a:lstStyle>
            <a:lvl1pPr algn="l" defTabSz="914400" rtl="0" eaLnBrk="1" latinLnBrk="0" hangingPunct="1">
              <a:lnSpc>
                <a:spcPct val="90000"/>
              </a:lnSpc>
              <a:spcBef>
                <a:spcPct val="0"/>
              </a:spcBef>
              <a:buNone/>
              <a:defRPr sz="4800" kern="1200">
                <a:solidFill>
                  <a:schemeClr val="tx2"/>
                </a:solidFill>
                <a:latin typeface="Korolev Rounded Medium" pitchFamily="2" charset="77"/>
                <a:ea typeface="+mj-ea"/>
                <a:cs typeface="+mj-cs"/>
              </a:defRPr>
            </a:lvl1pPr>
          </a:lstStyle>
          <a:p>
            <a:pPr lvl="0">
              <a:defRPr/>
            </a:pPr>
            <a:r>
              <a:rPr lang="en-GB" sz="3600" dirty="0">
                <a:solidFill>
                  <a:srgbClr val="002060"/>
                </a:solidFill>
                <a:latin typeface="Korolev Rounded Medium" panose="00000600000000000000" pitchFamily="50" charset="0"/>
              </a:rPr>
              <a:t>CYSYLLTWCH Â NI</a:t>
            </a:r>
            <a:endParaRPr kumimoji="0" lang="en-GB" sz="3600" b="0" i="0" u="none" strike="noStrike" kern="1200" cap="none" spc="0" normalizeH="0" baseline="0" noProof="0" dirty="0">
              <a:ln>
                <a:noFill/>
              </a:ln>
              <a:solidFill>
                <a:srgbClr val="002060"/>
              </a:solidFill>
              <a:effectLst/>
              <a:uLnTx/>
              <a:uFillTx/>
              <a:latin typeface="Korolev Rounded Medium" panose="00000600000000000000" pitchFamily="50" charset="0"/>
              <a:ea typeface="+mj-ea"/>
              <a:cs typeface="+mj-cs"/>
            </a:endParaRPr>
          </a:p>
        </p:txBody>
      </p:sp>
      <p:grpSp>
        <p:nvGrpSpPr>
          <p:cNvPr id="8" name="Group 7">
            <a:extLst>
              <a:ext uri="{FF2B5EF4-FFF2-40B4-BE49-F238E27FC236}">
                <a16:creationId xmlns:a16="http://schemas.microsoft.com/office/drawing/2014/main" id="{134922FF-E9B1-85E0-C58C-3152B5E1B9F8}"/>
              </a:ext>
              <a:ext uri="{C183D7F6-B498-43B3-948B-1728B52AA6E4}">
                <adec:decorative xmlns:adec="http://schemas.microsoft.com/office/drawing/2017/decorative" val="1"/>
              </a:ext>
            </a:extLst>
          </p:cNvPr>
          <p:cNvGrpSpPr/>
          <p:nvPr/>
        </p:nvGrpSpPr>
        <p:grpSpPr>
          <a:xfrm>
            <a:off x="632646" y="1879792"/>
            <a:ext cx="498499" cy="2390529"/>
            <a:chOff x="2217011" y="3820430"/>
            <a:chExt cx="498499" cy="2390529"/>
          </a:xfrm>
        </p:grpSpPr>
        <p:pic>
          <p:nvPicPr>
            <p:cNvPr id="11" name="Picture 10">
              <a:extLst>
                <a:ext uri="{FF2B5EF4-FFF2-40B4-BE49-F238E27FC236}">
                  <a16:creationId xmlns:a16="http://schemas.microsoft.com/office/drawing/2014/main" id="{1FEB4701-0F25-BFA4-AD39-D8D528ABF423}"/>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2217011" y="5090348"/>
              <a:ext cx="497958" cy="497958"/>
            </a:xfrm>
            <a:prstGeom prst="rect">
              <a:avLst/>
            </a:prstGeom>
          </p:spPr>
        </p:pic>
        <p:pic>
          <p:nvPicPr>
            <p:cNvPr id="13" name="Picture 12">
              <a:extLst>
                <a:ext uri="{FF2B5EF4-FFF2-40B4-BE49-F238E27FC236}">
                  <a16:creationId xmlns:a16="http://schemas.microsoft.com/office/drawing/2014/main" id="{902A5C3A-B625-0937-DDC0-F408EF80537C}"/>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2217011" y="5730377"/>
              <a:ext cx="480582" cy="480582"/>
            </a:xfrm>
            <a:prstGeom prst="rect">
              <a:avLst/>
            </a:prstGeom>
          </p:spPr>
        </p:pic>
        <p:pic>
          <p:nvPicPr>
            <p:cNvPr id="14" name="Picture 13">
              <a:extLst>
                <a:ext uri="{FF2B5EF4-FFF2-40B4-BE49-F238E27FC236}">
                  <a16:creationId xmlns:a16="http://schemas.microsoft.com/office/drawing/2014/main" id="{25221B3B-B49A-33DC-C0EB-F934B091347D}"/>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2243383" y="4462691"/>
              <a:ext cx="465463" cy="465463"/>
            </a:xfrm>
            <a:prstGeom prst="rect">
              <a:avLst/>
            </a:prstGeom>
          </p:spPr>
        </p:pic>
        <p:pic>
          <p:nvPicPr>
            <p:cNvPr id="17" name="Picture 16">
              <a:extLst>
                <a:ext uri="{FF2B5EF4-FFF2-40B4-BE49-F238E27FC236}">
                  <a16:creationId xmlns:a16="http://schemas.microsoft.com/office/drawing/2014/main" id="{55039F66-6031-D72A-3EF7-11DAE8220BA4}"/>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2236720" y="3820430"/>
              <a:ext cx="478790" cy="478790"/>
            </a:xfrm>
            <a:prstGeom prst="rect">
              <a:avLst/>
            </a:prstGeom>
          </p:spPr>
        </p:pic>
      </p:grpSp>
      <p:sp>
        <p:nvSpPr>
          <p:cNvPr id="20" name="TextBox 19">
            <a:extLst>
              <a:ext uri="{FF2B5EF4-FFF2-40B4-BE49-F238E27FC236}">
                <a16:creationId xmlns:a16="http://schemas.microsoft.com/office/drawing/2014/main" id="{21B7F0FE-CC71-20F9-AF28-F37D2366D01A}"/>
              </a:ext>
            </a:extLst>
          </p:cNvPr>
          <p:cNvSpPr txBox="1"/>
          <p:nvPr/>
        </p:nvSpPr>
        <p:spPr>
          <a:xfrm>
            <a:off x="575733" y="4777465"/>
            <a:ext cx="6161161" cy="707886"/>
          </a:xfrm>
          <a:prstGeom prst="rect">
            <a:avLst/>
          </a:prstGeom>
          <a:noFill/>
        </p:spPr>
        <p:txBody>
          <a:bodyPr wrap="square" rtlCol="0">
            <a:spAutoFit/>
          </a:bodyPr>
          <a:lstStyle/>
          <a:p>
            <a:pPr lvl="0">
              <a:defRPr/>
            </a:pPr>
            <a:r>
              <a:rPr lang="en-GB" sz="2000" dirty="0" err="1">
                <a:solidFill>
                  <a:srgbClr val="04065A"/>
                </a:solidFill>
                <a:latin typeface="Roboto" panose="02000000000000000000" pitchFamily="2" charset="0"/>
                <a:ea typeface="Roboto" panose="02000000000000000000" pitchFamily="2" charset="0"/>
                <a:cs typeface="Roboto" panose="02000000000000000000" pitchFamily="2" charset="0"/>
              </a:rPr>
              <a:t>Ewch</a:t>
            </a:r>
            <a:r>
              <a:rPr lang="en-GB" sz="2000" dirty="0">
                <a:solidFill>
                  <a:srgbClr val="04065A"/>
                </a:solidFill>
                <a:latin typeface="Roboto" panose="02000000000000000000" pitchFamily="2" charset="0"/>
                <a:ea typeface="Roboto" panose="02000000000000000000" pitchFamily="2" charset="0"/>
                <a:cs typeface="Roboto" panose="02000000000000000000" pitchFamily="2" charset="0"/>
              </a:rPr>
              <a:t> </a:t>
            </a:r>
            <a:r>
              <a:rPr lang="en-GB" sz="2000" dirty="0" err="1">
                <a:solidFill>
                  <a:srgbClr val="04065A"/>
                </a:solidFill>
                <a:latin typeface="Roboto" panose="02000000000000000000" pitchFamily="2" charset="0"/>
                <a:ea typeface="Roboto" panose="02000000000000000000" pitchFamily="2" charset="0"/>
                <a:cs typeface="Roboto" panose="02000000000000000000" pitchFamily="2" charset="0"/>
              </a:rPr>
              <a:t>i</a:t>
            </a:r>
            <a:r>
              <a:rPr lang="en-GB" sz="2000" dirty="0">
                <a:solidFill>
                  <a:srgbClr val="04065A"/>
                </a:solidFill>
                <a:latin typeface="Roboto" panose="02000000000000000000" pitchFamily="2" charset="0"/>
                <a:ea typeface="Roboto" panose="02000000000000000000" pitchFamily="2" charset="0"/>
                <a:cs typeface="Roboto" panose="02000000000000000000" pitchFamily="2" charset="0"/>
              </a:rPr>
              <a:t> </a:t>
            </a:r>
            <a:r>
              <a:rPr lang="en-GB" sz="2000" dirty="0">
                <a:solidFill>
                  <a:srgbClr val="04065A"/>
                </a:solidFill>
                <a:latin typeface="Roboto" panose="02000000000000000000" pitchFamily="2" charset="0"/>
                <a:ea typeface="Roboto" panose="02000000000000000000" pitchFamily="2" charset="0"/>
                <a:cs typeface="Roboto" panose="02000000000000000000" pitchFamily="2" charset="0"/>
                <a:hlinkClick r:id="rId7"/>
              </a:rPr>
              <a:t>iacharwaith.cymru </a:t>
            </a:r>
            <a:r>
              <a:rPr lang="en-GB" sz="2000" dirty="0">
                <a:solidFill>
                  <a:srgbClr val="04065A"/>
                </a:solidFill>
                <a:latin typeface="Roboto" panose="02000000000000000000" pitchFamily="2" charset="0"/>
                <a:ea typeface="Roboto" panose="02000000000000000000" pitchFamily="2" charset="0"/>
                <a:cs typeface="Roboto" panose="02000000000000000000" pitchFamily="2" charset="0"/>
              </a:rPr>
              <a:t>a </a:t>
            </a:r>
            <a:r>
              <a:rPr lang="en-GB" sz="2000" dirty="0" err="1">
                <a:solidFill>
                  <a:srgbClr val="04065A"/>
                </a:solidFill>
                <a:latin typeface="Roboto" panose="02000000000000000000" pitchFamily="2" charset="0"/>
                <a:ea typeface="Roboto" panose="02000000000000000000" pitchFamily="2" charset="0"/>
                <a:cs typeface="Roboto" panose="02000000000000000000" pitchFamily="2" charset="0"/>
              </a:rPr>
              <a:t>thanysgrifiwch</a:t>
            </a:r>
            <a:r>
              <a:rPr lang="en-GB" sz="2000" dirty="0">
                <a:solidFill>
                  <a:srgbClr val="04065A"/>
                </a:solidFill>
                <a:latin typeface="Roboto" panose="02000000000000000000" pitchFamily="2" charset="0"/>
                <a:ea typeface="Roboto" panose="02000000000000000000" pitchFamily="2" charset="0"/>
                <a:cs typeface="Roboto" panose="02000000000000000000" pitchFamily="2" charset="0"/>
              </a:rPr>
              <a:t> </a:t>
            </a:r>
            <a:r>
              <a:rPr lang="en-GB" sz="2000" dirty="0" err="1">
                <a:solidFill>
                  <a:srgbClr val="04065A"/>
                </a:solidFill>
                <a:latin typeface="Roboto" panose="02000000000000000000" pitchFamily="2" charset="0"/>
                <a:ea typeface="Roboto" panose="02000000000000000000" pitchFamily="2" charset="0"/>
                <a:cs typeface="Roboto" panose="02000000000000000000" pitchFamily="2" charset="0"/>
              </a:rPr>
              <a:t>i'n</a:t>
            </a:r>
            <a:r>
              <a:rPr lang="en-GB" sz="2000" dirty="0">
                <a:solidFill>
                  <a:srgbClr val="04065A"/>
                </a:solidFill>
                <a:latin typeface="Roboto" panose="02000000000000000000" pitchFamily="2" charset="0"/>
                <a:ea typeface="Roboto" panose="02000000000000000000" pitchFamily="2" charset="0"/>
                <a:cs typeface="Roboto" panose="02000000000000000000" pitchFamily="2" charset="0"/>
              </a:rPr>
              <a:t> </a:t>
            </a:r>
            <a:r>
              <a:rPr lang="en-GB" sz="2000" dirty="0">
                <a:solidFill>
                  <a:srgbClr val="04065A"/>
                </a:solidFill>
                <a:latin typeface="Roboto" panose="02000000000000000000" pitchFamily="2" charset="0"/>
                <a:ea typeface="Roboto" panose="02000000000000000000" pitchFamily="2" charset="0"/>
                <a:cs typeface="Roboto" panose="02000000000000000000" pitchFamily="2" charset="0"/>
                <a:hlinkClick r:id="rId8"/>
              </a:rPr>
              <a:t>cylchlythyr</a:t>
            </a:r>
            <a:r>
              <a:rPr lang="en-GB" sz="2000" dirty="0">
                <a:solidFill>
                  <a:srgbClr val="04065A"/>
                </a:solidFill>
                <a:latin typeface="Roboto" panose="02000000000000000000" pitchFamily="2" charset="0"/>
                <a:ea typeface="Roboto" panose="02000000000000000000" pitchFamily="2" charset="0"/>
                <a:cs typeface="Roboto" panose="02000000000000000000" pitchFamily="2" charset="0"/>
              </a:rPr>
              <a:t> am y </a:t>
            </a:r>
            <a:r>
              <a:rPr lang="en-GB" sz="2000" dirty="0" err="1">
                <a:solidFill>
                  <a:srgbClr val="04065A"/>
                </a:solidFill>
                <a:latin typeface="Roboto" panose="02000000000000000000" pitchFamily="2" charset="0"/>
                <a:ea typeface="Roboto" panose="02000000000000000000" pitchFamily="2" charset="0"/>
                <a:cs typeface="Roboto" panose="02000000000000000000" pitchFamily="2" charset="0"/>
              </a:rPr>
              <a:t>diweddariadau</a:t>
            </a:r>
            <a:r>
              <a:rPr lang="en-GB" sz="2000" dirty="0">
                <a:solidFill>
                  <a:srgbClr val="04065A"/>
                </a:solidFill>
                <a:latin typeface="Roboto" panose="02000000000000000000" pitchFamily="2" charset="0"/>
                <a:ea typeface="Roboto" panose="02000000000000000000" pitchFamily="2" charset="0"/>
                <a:cs typeface="Roboto" panose="02000000000000000000" pitchFamily="2" charset="0"/>
              </a:rPr>
              <a:t> </a:t>
            </a:r>
            <a:r>
              <a:rPr lang="en-GB" sz="2000" dirty="0" err="1">
                <a:solidFill>
                  <a:srgbClr val="04065A"/>
                </a:solidFill>
                <a:latin typeface="Roboto" panose="02000000000000000000" pitchFamily="2" charset="0"/>
                <a:ea typeface="Roboto" panose="02000000000000000000" pitchFamily="2" charset="0"/>
                <a:cs typeface="Roboto" panose="02000000000000000000" pitchFamily="2" charset="0"/>
              </a:rPr>
              <a:t>diweddaraf</a:t>
            </a:r>
            <a:r>
              <a:rPr lang="en-GB" sz="2000" dirty="0">
                <a:solidFill>
                  <a:srgbClr val="04065A"/>
                </a:solidFill>
                <a:latin typeface="Roboto" panose="02000000000000000000" pitchFamily="2" charset="0"/>
                <a:ea typeface="Roboto" panose="02000000000000000000" pitchFamily="2" charset="0"/>
                <a:cs typeface="Roboto" panose="02000000000000000000" pitchFamily="2" charset="0"/>
              </a:rPr>
              <a:t>!</a:t>
            </a:r>
            <a:endParaRPr kumimoji="0" lang="en-GB" sz="2000" b="0" i="0" u="sng" strike="noStrike" kern="1200" cap="none" spc="0" normalizeH="0" baseline="0" noProof="0" dirty="0">
              <a:ln>
                <a:noFill/>
              </a:ln>
              <a:solidFill>
                <a:srgbClr val="04065A"/>
              </a:solidFill>
              <a:effectLst/>
              <a:uLnTx/>
              <a:uFillTx/>
              <a:latin typeface="Roboto" panose="02000000000000000000" pitchFamily="2" charset="0"/>
              <a:ea typeface="Roboto" panose="02000000000000000000" pitchFamily="2" charset="0"/>
              <a:cs typeface="Roboto" panose="02000000000000000000" pitchFamily="2" charset="0"/>
            </a:endParaRPr>
          </a:p>
        </p:txBody>
      </p:sp>
      <p:pic>
        <p:nvPicPr>
          <p:cNvPr id="21" name="Picture 20" descr="Cod QR am iacharwaith.cymru/cylchlythyr">
            <a:extLst>
              <a:ext uri="{FF2B5EF4-FFF2-40B4-BE49-F238E27FC236}">
                <a16:creationId xmlns:a16="http://schemas.microsoft.com/office/drawing/2014/main" id="{0B315A70-5993-13EE-1C53-C81332913F22}"/>
              </a:ext>
            </a:extLst>
          </p:cNvPr>
          <p:cNvPicPr>
            <a:picLocks noChangeAspect="1"/>
          </p:cNvPicPr>
          <p:nvPr/>
        </p:nvPicPr>
        <p:blipFill>
          <a:blip r:embed="rId9">
            <a:extLst>
              <a:ext uri="{28A0092B-C50C-407E-A947-70E740481C1C}">
                <a14:useLocalDpi xmlns:a14="http://schemas.microsoft.com/office/drawing/2010/main" val="0"/>
              </a:ext>
            </a:extLst>
          </a:blip>
          <a:srcRect t="2075" b="2075"/>
          <a:stretch/>
        </p:blipFill>
        <p:spPr>
          <a:xfrm>
            <a:off x="6867505" y="4340280"/>
            <a:ext cx="1415535" cy="1356787"/>
          </a:xfrm>
          <a:prstGeom prst="rect">
            <a:avLst/>
          </a:prstGeom>
          <a:ln w="28575">
            <a:solidFill>
              <a:schemeClr val="tx1"/>
            </a:solidFill>
          </a:ln>
        </p:spPr>
      </p:pic>
      <p:sp>
        <p:nvSpPr>
          <p:cNvPr id="27" name="TextBox 26">
            <a:extLst>
              <a:ext uri="{FF2B5EF4-FFF2-40B4-BE49-F238E27FC236}">
                <a16:creationId xmlns:a16="http://schemas.microsoft.com/office/drawing/2014/main" id="{662CA0F3-C780-7B55-5609-B37FBB0D7D67}"/>
              </a:ext>
            </a:extLst>
          </p:cNvPr>
          <p:cNvSpPr txBox="1"/>
          <p:nvPr/>
        </p:nvSpPr>
        <p:spPr>
          <a:xfrm>
            <a:off x="1390960" y="2093511"/>
            <a:ext cx="7240422" cy="2246769"/>
          </a:xfrm>
          <a:prstGeom prst="rect">
            <a:avLst/>
          </a:prstGeom>
          <a:noFill/>
        </p:spPr>
        <p:txBody>
          <a:bodyPr wrap="square" rtlCol="0">
            <a:spAutoFit/>
          </a:bodyPr>
          <a:lstStyle/>
          <a:p>
            <a:r>
              <a:rPr lang="en-GB" sz="2000" dirty="0">
                <a:solidFill>
                  <a:srgbClr val="002060"/>
                </a:solidFill>
                <a:latin typeface="Roboto" panose="02000000000000000000" pitchFamily="2" charset="0"/>
                <a:ea typeface="Roboto" panose="02000000000000000000" pitchFamily="2" charset="0"/>
                <a:cs typeface="Roboto" panose="02000000000000000000" pitchFamily="2" charset="0"/>
              </a:rPr>
              <a:t>E-Bost:</a:t>
            </a:r>
            <a:r>
              <a:rPr lang="cy" sz="2000" dirty="0">
                <a:solidFill>
                  <a:srgbClr val="002060"/>
                </a:solidFill>
                <a:latin typeface="Roboto" panose="02000000000000000000" pitchFamily="2" charset="0"/>
                <a:ea typeface="Roboto" panose="02000000000000000000" pitchFamily="2" charset="0"/>
                <a:cs typeface="Roboto" panose="02000000000000000000" pitchFamily="2" charset="0"/>
              </a:rPr>
              <a:t> </a:t>
            </a:r>
            <a:r>
              <a:rPr lang="en-GB" sz="2000" dirty="0">
                <a:solidFill>
                  <a:srgbClr val="002060"/>
                </a:solidFill>
                <a:latin typeface="Roboto" panose="02000000000000000000" pitchFamily="2" charset="0"/>
                <a:ea typeface="Roboto" panose="02000000000000000000" pitchFamily="2" charset="0"/>
                <a:cs typeface="Roboto" panose="02000000000000000000" pitchFamily="2" charset="0"/>
                <a:hlinkClick r:id="rId10"/>
              </a:rPr>
              <a:t>IechydynyGweithle@wales.nhs.uk</a:t>
            </a:r>
            <a:endParaRPr lang="cy" sz="2000" dirty="0">
              <a:solidFill>
                <a:srgbClr val="002060"/>
              </a:solidFill>
              <a:latin typeface="Roboto" panose="02000000000000000000" pitchFamily="2" charset="0"/>
              <a:ea typeface="Roboto" panose="02000000000000000000" pitchFamily="2" charset="0"/>
              <a:cs typeface="Roboto" panose="02000000000000000000" pitchFamily="2" charset="0"/>
            </a:endParaRPr>
          </a:p>
          <a:p>
            <a:endParaRPr lang="cy" sz="2000" dirty="0">
              <a:solidFill>
                <a:srgbClr val="002060"/>
              </a:solidFill>
              <a:latin typeface="Roboto" panose="02000000000000000000" pitchFamily="2" charset="0"/>
              <a:ea typeface="Roboto" panose="02000000000000000000" pitchFamily="2" charset="0"/>
              <a:cs typeface="Roboto" panose="02000000000000000000" pitchFamily="2" charset="0"/>
            </a:endParaRPr>
          </a:p>
          <a:p>
            <a:r>
              <a:rPr lang="cy" sz="2000" dirty="0">
                <a:solidFill>
                  <a:srgbClr val="002060"/>
                </a:solidFill>
                <a:latin typeface="Roboto" panose="02000000000000000000" pitchFamily="2" charset="0"/>
                <a:ea typeface="Roboto" panose="02000000000000000000" pitchFamily="2" charset="0"/>
                <a:cs typeface="Roboto" panose="02000000000000000000" pitchFamily="2" charset="0"/>
              </a:rPr>
              <a:t>LinkedIn: @Healthy Working Wales / Cymru Iach Ar Waith</a:t>
            </a:r>
          </a:p>
          <a:p>
            <a:endParaRPr lang="cy" sz="2000" dirty="0">
              <a:solidFill>
                <a:srgbClr val="002060"/>
              </a:solidFill>
              <a:latin typeface="Roboto" panose="02000000000000000000" pitchFamily="2" charset="0"/>
              <a:ea typeface="Roboto" panose="02000000000000000000" pitchFamily="2" charset="0"/>
              <a:cs typeface="Roboto" panose="02000000000000000000" pitchFamily="2" charset="0"/>
            </a:endParaRPr>
          </a:p>
          <a:p>
            <a:r>
              <a:rPr lang="cy" sz="2000" dirty="0">
                <a:solidFill>
                  <a:srgbClr val="002060"/>
                </a:solidFill>
                <a:latin typeface="Roboto" panose="02000000000000000000" pitchFamily="2" charset="0"/>
                <a:ea typeface="Roboto" panose="02000000000000000000" pitchFamily="2" charset="0"/>
                <a:cs typeface="Roboto" panose="02000000000000000000" pitchFamily="2" charset="0"/>
              </a:rPr>
              <a:t>Facebook: @</a:t>
            </a:r>
            <a:r>
              <a:rPr lang="en-GB" sz="2000" dirty="0" err="1">
                <a:solidFill>
                  <a:srgbClr val="002060"/>
                </a:solidFill>
                <a:latin typeface="Roboto" panose="02000000000000000000" pitchFamily="2" charset="0"/>
                <a:ea typeface="Roboto" panose="02000000000000000000" pitchFamily="2" charset="0"/>
                <a:cs typeface="Roboto" panose="02000000000000000000" pitchFamily="2" charset="0"/>
              </a:rPr>
              <a:t>cymruiacharwaith</a:t>
            </a:r>
            <a:endParaRPr lang="en-GB" sz="2000" dirty="0">
              <a:solidFill>
                <a:srgbClr val="002060"/>
              </a:solidFill>
              <a:latin typeface="Roboto" panose="02000000000000000000" pitchFamily="2" charset="0"/>
              <a:ea typeface="Roboto" panose="02000000000000000000" pitchFamily="2" charset="0"/>
              <a:cs typeface="Roboto" panose="02000000000000000000" pitchFamily="2" charset="0"/>
            </a:endParaRPr>
          </a:p>
          <a:p>
            <a:endParaRPr lang="cy" sz="2000" dirty="0">
              <a:solidFill>
                <a:srgbClr val="002060"/>
              </a:solidFill>
              <a:latin typeface="Roboto" panose="02000000000000000000" pitchFamily="2" charset="0"/>
              <a:ea typeface="Roboto" panose="02000000000000000000" pitchFamily="2" charset="0"/>
              <a:cs typeface="Roboto" panose="02000000000000000000" pitchFamily="2" charset="0"/>
            </a:endParaRPr>
          </a:p>
          <a:p>
            <a:r>
              <a:rPr lang="cy" sz="2000" dirty="0">
                <a:solidFill>
                  <a:srgbClr val="002060"/>
                </a:solidFill>
                <a:latin typeface="Roboto" panose="02000000000000000000" pitchFamily="2" charset="0"/>
                <a:ea typeface="Roboto" panose="02000000000000000000" pitchFamily="2" charset="0"/>
                <a:cs typeface="Roboto" panose="02000000000000000000" pitchFamily="2" charset="0"/>
              </a:rPr>
              <a:t>Instagram: @</a:t>
            </a:r>
            <a:r>
              <a:rPr lang="en-GB" sz="2000" dirty="0" err="1">
                <a:solidFill>
                  <a:srgbClr val="002060"/>
                </a:solidFill>
                <a:latin typeface="Roboto" panose="02000000000000000000" pitchFamily="2" charset="0"/>
                <a:ea typeface="Roboto" panose="02000000000000000000" pitchFamily="2" charset="0"/>
                <a:cs typeface="Roboto" panose="02000000000000000000" pitchFamily="2" charset="0"/>
              </a:rPr>
              <a:t>cymruiacharwaith</a:t>
            </a:r>
            <a:endParaRPr lang="cy" dirty="0">
              <a:solidFill>
                <a:srgbClr val="04065A"/>
              </a:solidFill>
              <a:latin typeface="Roboto" panose="02000000000000000000" pitchFamily="2" charset="0"/>
              <a:ea typeface="Roboto" panose="02000000000000000000" pitchFamily="2" charset="0"/>
              <a:cs typeface="Roboto" panose="02000000000000000000" pitchFamily="2" charset="0"/>
            </a:endParaRPr>
          </a:p>
        </p:txBody>
      </p:sp>
    </p:spTree>
    <p:extLst>
      <p:ext uri="{BB962C8B-B14F-4D97-AF65-F5344CB8AC3E}">
        <p14:creationId xmlns:p14="http://schemas.microsoft.com/office/powerpoint/2010/main" val="360311921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0AC5191D-EA80-51B8-8FE3-3633FF40F924}"/>
              </a:ext>
              <a:ext uri="{C183D7F6-B498-43B3-948B-1728B52AA6E4}">
                <adec:decorative xmlns:adec="http://schemas.microsoft.com/office/drawing/2017/decorative" val="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987992" y="1436457"/>
            <a:ext cx="4626864" cy="1083459"/>
          </a:xfrm>
          <a:prstGeom prst="rect">
            <a:avLst/>
          </a:prstGeom>
        </p:spPr>
      </p:pic>
      <p:sp>
        <p:nvSpPr>
          <p:cNvPr id="5" name="Title 4">
            <a:extLst>
              <a:ext uri="{FF2B5EF4-FFF2-40B4-BE49-F238E27FC236}">
                <a16:creationId xmlns:a16="http://schemas.microsoft.com/office/drawing/2014/main" id="{49C16B79-2C39-A225-AF25-3CBC74FC56E5}"/>
              </a:ext>
            </a:extLst>
          </p:cNvPr>
          <p:cNvSpPr>
            <a:spLocks noGrp="1"/>
          </p:cNvSpPr>
          <p:nvPr>
            <p:ph type="title" idx="4294967295"/>
          </p:nvPr>
        </p:nvSpPr>
        <p:spPr>
          <a:xfrm>
            <a:off x="838200" y="-1325563"/>
            <a:ext cx="10515600" cy="1325563"/>
          </a:xfrm>
          <a:prstGeom prst="rect">
            <a:avLst/>
          </a:prstGeom>
        </p:spPr>
        <p:txBody>
          <a:bodyPr anchor="b"/>
          <a:lstStyle/>
          <a:p>
            <a:r>
              <a:rPr lang="en-GB"/>
              <a:t>End slide</a:t>
            </a:r>
          </a:p>
        </p:txBody>
      </p:sp>
    </p:spTree>
    <p:extLst>
      <p:ext uri="{BB962C8B-B14F-4D97-AF65-F5344CB8AC3E}">
        <p14:creationId xmlns:p14="http://schemas.microsoft.com/office/powerpoint/2010/main" val="1248991537"/>
      </p:ext>
    </p:extLst>
  </p:cSld>
  <p:clrMapOvr>
    <a:masterClrMapping/>
  </p:clrMapOvr>
</p:sld>
</file>

<file path=ppt/theme/theme1.xml><?xml version="1.0" encoding="utf-8"?>
<a:theme xmlns:a="http://schemas.openxmlformats.org/drawingml/2006/main" name="1_Office Theme">
  <a:themeElements>
    <a:clrScheme name="Custom 12">
      <a:dk1>
        <a:srgbClr val="000000"/>
      </a:dk1>
      <a:lt1>
        <a:srgbClr val="FFFFFF"/>
      </a:lt1>
      <a:dk2>
        <a:srgbClr val="04065A"/>
      </a:dk2>
      <a:lt2>
        <a:srgbClr val="EDEDED"/>
      </a:lt2>
      <a:accent1>
        <a:srgbClr val="04075B"/>
      </a:accent1>
      <a:accent2>
        <a:srgbClr val="05C2AB"/>
      </a:accent2>
      <a:accent3>
        <a:srgbClr val="EF2B5E"/>
      </a:accent3>
      <a:accent4>
        <a:srgbClr val="F7CD20"/>
      </a:accent4>
      <a:accent5>
        <a:srgbClr val="0030CE"/>
      </a:accent5>
      <a:accent6>
        <a:srgbClr val="EBECEB"/>
      </a:accent6>
      <a:hlink>
        <a:srgbClr val="002FCF"/>
      </a:hlink>
      <a:folHlink>
        <a:srgbClr val="01C2AA"/>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3_Office Theme">
  <a:themeElements>
    <a:clrScheme name="Custom 12">
      <a:dk1>
        <a:srgbClr val="000000"/>
      </a:dk1>
      <a:lt1>
        <a:srgbClr val="FFFFFF"/>
      </a:lt1>
      <a:dk2>
        <a:srgbClr val="04065A"/>
      </a:dk2>
      <a:lt2>
        <a:srgbClr val="EDEDED"/>
      </a:lt2>
      <a:accent1>
        <a:srgbClr val="04075B"/>
      </a:accent1>
      <a:accent2>
        <a:srgbClr val="05C2AB"/>
      </a:accent2>
      <a:accent3>
        <a:srgbClr val="EF2B5E"/>
      </a:accent3>
      <a:accent4>
        <a:srgbClr val="F7CD20"/>
      </a:accent4>
      <a:accent5>
        <a:srgbClr val="0030CE"/>
      </a:accent5>
      <a:accent6>
        <a:srgbClr val="EBECEB"/>
      </a:accent6>
      <a:hlink>
        <a:srgbClr val="002FCF"/>
      </a:hlink>
      <a:folHlink>
        <a:srgbClr val="01C2AA"/>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Holding Slide - Dark">
  <a:themeElements>
    <a:clrScheme name="Custom 12">
      <a:dk1>
        <a:srgbClr val="000000"/>
      </a:dk1>
      <a:lt1>
        <a:srgbClr val="FFFFFF"/>
      </a:lt1>
      <a:dk2>
        <a:srgbClr val="04065A"/>
      </a:dk2>
      <a:lt2>
        <a:srgbClr val="EDEDED"/>
      </a:lt2>
      <a:accent1>
        <a:srgbClr val="04075B"/>
      </a:accent1>
      <a:accent2>
        <a:srgbClr val="05C2AB"/>
      </a:accent2>
      <a:accent3>
        <a:srgbClr val="EF2B5E"/>
      </a:accent3>
      <a:accent4>
        <a:srgbClr val="F7CD20"/>
      </a:accent4>
      <a:accent5>
        <a:srgbClr val="0030CE"/>
      </a:accent5>
      <a:accent6>
        <a:srgbClr val="EBECEB"/>
      </a:accent6>
      <a:hlink>
        <a:srgbClr val="002FCF"/>
      </a:hlink>
      <a:folHlink>
        <a:srgbClr val="01C2AA"/>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MeetingDate xmlns="e53f9bb8-09d0-4dd3-aaec-fc885979377a" xsi:nil="true"/>
    <DocumentType xmlns="e53f9bb8-09d0-4dd3-aaec-fc885979377a">Website</DocumentType>
    <lcf76f155ced4ddcb4097134ff3c332f xmlns="e53f9bb8-09d0-4dd3-aaec-fc885979377a">
      <Terms xmlns="http://schemas.microsoft.com/office/infopath/2007/PartnerControls"/>
    </lcf76f155ced4ddcb4097134ff3c332f>
    <Activity xmlns="e53f9bb8-09d0-4dd3-aaec-fc885979377a">Communication</Activity>
    <TaxCatchAll xmlns="4167e674-6a9f-4892-8806-05d2e97a6b2a"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ECDBEA0A6AB0A14FA6FC513120CA1C62" ma:contentTypeVersion="16" ma:contentTypeDescription="Create a new document." ma:contentTypeScope="" ma:versionID="dd9ea71735e4f1be946962cd1bae8a59">
  <xsd:schema xmlns:xsd="http://www.w3.org/2001/XMLSchema" xmlns:xs="http://www.w3.org/2001/XMLSchema" xmlns:p="http://schemas.microsoft.com/office/2006/metadata/properties" xmlns:ns2="e53f9bb8-09d0-4dd3-aaec-fc885979377a" xmlns:ns3="4167e674-6a9f-4892-8806-05d2e97a6b2a" targetNamespace="http://schemas.microsoft.com/office/2006/metadata/properties" ma:root="true" ma:fieldsID="31437063d4605e4ac7149e99afb29353" ns2:_="" ns3:_="">
    <xsd:import namespace="e53f9bb8-09d0-4dd3-aaec-fc885979377a"/>
    <xsd:import namespace="4167e674-6a9f-4892-8806-05d2e97a6b2a"/>
    <xsd:element name="properties">
      <xsd:complexType>
        <xsd:sequence>
          <xsd:element name="documentManagement">
            <xsd:complexType>
              <xsd:all>
                <xsd:element ref="ns2:DocumentType"/>
                <xsd:element ref="ns2:Activity" minOccurs="0"/>
                <xsd:element ref="ns2:MeetingDate" minOccurs="0"/>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lcf76f155ced4ddcb4097134ff3c332f" minOccurs="0"/>
                <xsd:element ref="ns3:TaxCatchAll" minOccurs="0"/>
                <xsd:element ref="ns2:MediaServiceGenerationTime" minOccurs="0"/>
                <xsd:element ref="ns2:MediaServiceEventHashCode" minOccurs="0"/>
                <xsd:element ref="ns2:MediaServiceOCR"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53f9bb8-09d0-4dd3-aaec-fc885979377a" elementFormDefault="qualified">
    <xsd:import namespace="http://schemas.microsoft.com/office/2006/documentManagement/types"/>
    <xsd:import namespace="http://schemas.microsoft.com/office/infopath/2007/PartnerControls"/>
    <xsd:element name="DocumentType" ma:index="2" ma:displayName="Document Type" ma:format="Dropdown" ma:internalName="DocumentType" ma:readOnly="false">
      <xsd:simpleType>
        <xsd:restriction base="dms:Choice">
          <xsd:enumeration value="Report"/>
          <xsd:enumeration value="Standards"/>
          <xsd:enumeration value="Data"/>
          <xsd:enumeration value="Plans"/>
          <xsd:enumeration value="Protocol"/>
          <xsd:enumeration value="Correspondence"/>
          <xsd:enumeration value="Minutes"/>
          <xsd:enumeration value="Website"/>
          <xsd:enumeration value="Choice 9"/>
        </xsd:restriction>
      </xsd:simpleType>
    </xsd:element>
    <xsd:element name="Activity" ma:index="3" nillable="true" ma:displayName="Activity" ma:format="Dropdown" ma:internalName="Activity" ma:readOnly="false">
      <xsd:simpleType>
        <xsd:restriction base="dms:Choice">
          <xsd:enumeration value="Research"/>
          <xsd:enumeration value="Communication"/>
          <xsd:enumeration value="Training"/>
          <xsd:enumeration value="Quality"/>
          <xsd:enumeration value="Analysis"/>
          <xsd:enumeration value="Q3"/>
        </xsd:restriction>
      </xsd:simpleType>
    </xsd:element>
    <xsd:element name="MeetingDate" ma:index="4" nillable="true" ma:displayName="Meeting Date" ma:format="DateOnly" ma:internalName="MeetingDate" ma:readOnly="false">
      <xsd:simpleType>
        <xsd:restriction base="dms:DateTime"/>
      </xsd:simple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SearchProperties" ma:index="13" nillable="true" ma:displayName="MediaServiceSearchProperties" ma:hidden="true" ma:internalName="MediaServiceSearchProperties" ma:readOnly="true">
      <xsd:simpleType>
        <xsd:restriction base="dms:Note"/>
      </xsd:simpleType>
    </xsd:element>
    <xsd:element name="MediaServiceObjectDetectorVersions" ma:index="14" nillable="true" ma:displayName="MediaServiceObjectDetectorVersions" ma:hidden="true" ma:indexed="true" ma:internalName="MediaServiceObjectDetectorVersions" ma:readOnly="true">
      <xsd:simpleType>
        <xsd:restriction base="dms:Text"/>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cefaef41-70dc-4075-804e-d4e4dbdaeee0" ma:termSetId="09814cd3-568e-fe90-9814-8d621ff8fb84" ma:anchorId="fba54fb3-c3e1-fe81-a776-ca4b69148c4d" ma:open="true" ma:isKeyword="false">
      <xsd:complexType>
        <xsd:sequence>
          <xsd:element ref="pc:Terms" minOccurs="0" maxOccurs="1"/>
        </xsd:sequence>
      </xsd:complexType>
    </xsd:element>
    <xsd:element name="MediaServiceGenerationTime" ma:index="19" nillable="true" ma:displayName="MediaServiceGenerationTime" ma:hidden="true" ma:internalName="MediaServiceGenerationTime" ma:readOnly="true">
      <xsd:simpleType>
        <xsd:restriction base="dms:Text"/>
      </xsd:simpleType>
    </xsd:element>
    <xsd:element name="MediaServiceEventHashCode" ma:index="20" nillable="true" ma:displayName="MediaServiceEventHashCode" ma:hidden="true" ma:internalName="MediaServiceEventHashCode" ma:readOnly="true">
      <xsd:simpleType>
        <xsd:restriction base="dms:Text"/>
      </xsd:simpleType>
    </xsd:element>
    <xsd:element name="MediaServiceOCR" ma:index="21" nillable="true" ma:displayName="Extracted Text" ma:hidden="true" ma:internalName="MediaServiceOCR" ma:readOnly="true">
      <xsd:simpleType>
        <xsd:restriction base="dms:Note"/>
      </xsd:simpleType>
    </xsd:element>
    <xsd:element name="MediaLengthInSeconds" ma:index="22" nillable="true" ma:displayName="MediaLengthInSeconds" ma:hidden="true"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4167e674-6a9f-4892-8806-05d2e97a6b2a"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8e8a41ad-8522-457e-916e-ff2a16022778}" ma:internalName="TaxCatchAll" ma:readOnly="false" ma:showField="CatchAllData" ma:web="4167e674-6a9f-4892-8806-05d2e97a6b2a">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displayName="Content Type"/>
        <xsd:element ref="dc:title" minOccurs="0" maxOccurs="1" ma:index="1"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06E6F179-F42E-465B-9D42-5E87A6CF2AA1}">
  <ds:schemaRefs>
    <ds:schemaRef ds:uri="http://schemas.microsoft.com/sharepoint/v3/contenttype/forms"/>
  </ds:schemaRefs>
</ds:datastoreItem>
</file>

<file path=customXml/itemProps2.xml><?xml version="1.0" encoding="utf-8"?>
<ds:datastoreItem xmlns:ds="http://schemas.openxmlformats.org/officeDocument/2006/customXml" ds:itemID="{321C48BA-AB68-4811-B458-FC2C09BDB72C}">
  <ds:schemaRefs>
    <ds:schemaRef ds:uri="4167e674-6a9f-4892-8806-05d2e97a6b2a"/>
    <ds:schemaRef ds:uri="e53f9bb8-09d0-4dd3-aaec-fc885979377a"/>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3.xml><?xml version="1.0" encoding="utf-8"?>
<ds:datastoreItem xmlns:ds="http://schemas.openxmlformats.org/officeDocument/2006/customXml" ds:itemID="{D3C57A6F-43C4-4C23-8391-E0F957C94E6B}"/>
</file>

<file path=docProps/app.xml><?xml version="1.0" encoding="utf-8"?>
<Properties xmlns="http://schemas.openxmlformats.org/officeDocument/2006/extended-properties" xmlns:vt="http://schemas.openxmlformats.org/officeDocument/2006/docPropsVTypes">
  <TotalTime>93</TotalTime>
  <Words>4362</Words>
  <Application>Microsoft Office PowerPoint</Application>
  <PresentationFormat>Widescreen</PresentationFormat>
  <Paragraphs>235</Paragraphs>
  <Slides>11</Slides>
  <Notes>11</Notes>
  <HiddenSlides>0</HiddenSlides>
  <MMClips>0</MMClips>
  <ScaleCrop>false</ScaleCrop>
  <HeadingPairs>
    <vt:vector size="6" baseType="variant">
      <vt:variant>
        <vt:lpstr>Fonts Used</vt:lpstr>
      </vt:variant>
      <vt:variant>
        <vt:i4>5</vt:i4>
      </vt:variant>
      <vt:variant>
        <vt:lpstr>Theme</vt:lpstr>
      </vt:variant>
      <vt:variant>
        <vt:i4>3</vt:i4>
      </vt:variant>
      <vt:variant>
        <vt:lpstr>Slide Titles</vt:lpstr>
      </vt:variant>
      <vt:variant>
        <vt:i4>11</vt:i4>
      </vt:variant>
    </vt:vector>
  </HeadingPairs>
  <TitlesOfParts>
    <vt:vector size="19" baseType="lpstr">
      <vt:lpstr>Aptos</vt:lpstr>
      <vt:lpstr>Arial</vt:lpstr>
      <vt:lpstr>Calibri</vt:lpstr>
      <vt:lpstr>Korolev Rounded Medium</vt:lpstr>
      <vt:lpstr>Roboto</vt:lpstr>
      <vt:lpstr>1_Office Theme</vt:lpstr>
      <vt:lpstr>3_Office Theme</vt:lpstr>
      <vt:lpstr>Holding Slide - Dark</vt:lpstr>
      <vt:lpstr>BWYDO AR Y FRON YN Y GWEITHLE GRYMUSO RHEOLWYR I FEITHRIN CEFNOGAETH GYNHWYSOL YN Y GWEITHLE Awst 2026</vt:lpstr>
      <vt:lpstr>TROSOLWG O’R HYFFORDDIANT</vt:lpstr>
      <vt:lpstr>FFRAMWAITH CYFREITHIOL A PHOLISI</vt:lpstr>
      <vt:lpstr>CYFRIFOLDEBAU’R RHEOLWR</vt:lpstr>
      <vt:lpstr>Y SGWRS BWYDO AR Y FRON</vt:lpstr>
      <vt:lpstr>GOFYNION CYFLEUSTERAU</vt:lpstr>
      <vt:lpstr>ADDASIADAU RHESYMOL</vt:lpstr>
      <vt:lpstr>CWESTIYNAU CYFFREDIN AR GYFER RHEOLWYR</vt:lpstr>
      <vt:lpstr>CYMORTH A CHYFEIRIO</vt:lpstr>
      <vt:lpstr>CYSYLLTWCH Â NI</vt:lpstr>
      <vt:lpstr>End slide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Oliver Williams (Public Health Wales - No. 2 Capital Quarter)</dc:creator>
  <cp:lastModifiedBy>Kathryn Harris (Public Health Wales - Matrix House)</cp:lastModifiedBy>
  <cp:revision>4</cp:revision>
  <dcterms:created xsi:type="dcterms:W3CDTF">2026-02-16T11:50:18Z</dcterms:created>
  <dcterms:modified xsi:type="dcterms:W3CDTF">2026-08-04T13:53:51Z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0x010100ECDBEA0A6AB0A14FA6FC513120CA1C62</vt:lpwstr>
  </property>
  <property fmtid="{D5CDD505-2E9C-101B-9397-08002B2CF9AE}" pid="3" name="MediaServiceImageTags">
    <vt:lpwstr/>
  </property>
</Properties>
</file>